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91"/>
  </p:notesMasterIdLst>
  <p:sldIdLst>
    <p:sldId id="259"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260" r:id="rId40"/>
    <p:sldId id="261" r:id="rId41"/>
    <p:sldId id="262" r:id="rId42"/>
    <p:sldId id="263" r:id="rId43"/>
    <p:sldId id="264" r:id="rId44"/>
    <p:sldId id="257"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 id="303" r:id="rId84"/>
    <p:sldId id="304" r:id="rId85"/>
    <p:sldId id="305" r:id="rId86"/>
    <p:sldId id="306" r:id="rId87"/>
    <p:sldId id="307" r:id="rId88"/>
    <p:sldId id="308" r:id="rId89"/>
    <p:sldId id="309" r:id="rId9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27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F70AB0-EE00-4D8C-8061-5FE932E31739}" type="datetimeFigureOut">
              <a:rPr lang="en-IN" smtClean="0"/>
              <a:t>17-02-2022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55CAF-C2B9-48E4-A02C-D5C52D460B5A}" type="slidenum">
              <a:rPr lang="en-IN" smtClean="0"/>
              <a:t>‹#›</a:t>
            </a:fld>
            <a:endParaRPr lang="en-IN"/>
          </a:p>
        </p:txBody>
      </p:sp>
    </p:spTree>
    <p:extLst>
      <p:ext uri="{BB962C8B-B14F-4D97-AF65-F5344CB8AC3E}">
        <p14:creationId xmlns:p14="http://schemas.microsoft.com/office/powerpoint/2010/main" val="444260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163245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405358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241277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269923"/>
            <a:ext cx="7406640" cy="1104138"/>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387548"/>
            <a:ext cx="7406640" cy="131445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921433" y="106035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008762"/>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05980"/>
            <a:ext cx="1828800" cy="4388644"/>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05980"/>
            <a:ext cx="5562600" cy="4388644"/>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1" y="1215753"/>
            <a:ext cx="7704000" cy="3416400"/>
          </a:xfrm>
          <a:prstGeom prst="rect">
            <a:avLst/>
          </a:prstGeom>
        </p:spPr>
        <p:txBody>
          <a:bodyPr spcFirstLastPara="1" wrap="square" lIns="91425" tIns="91425" rIns="91425" bIns="91425" anchor="t" anchorCtr="0">
            <a:noAutofit/>
          </a:bodyPr>
          <a:lstStyle>
            <a:lvl1pPr marL="309799" lvl="0" indent="-206532" rtl="0">
              <a:lnSpc>
                <a:spcPct val="100000"/>
              </a:lnSpc>
              <a:spcBef>
                <a:spcPts val="0"/>
              </a:spcBef>
              <a:spcAft>
                <a:spcPts val="0"/>
              </a:spcAft>
              <a:buClr>
                <a:srgbClr val="434343"/>
              </a:buClr>
              <a:buSzPts val="1200"/>
              <a:buAutoNum type="arabicPeriod"/>
              <a:defRPr sz="847">
                <a:solidFill>
                  <a:srgbClr val="434343"/>
                </a:solidFill>
              </a:defRPr>
            </a:lvl1pPr>
            <a:lvl2pPr marL="619597" lvl="1"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2pPr>
            <a:lvl3pPr marL="929396" lvl="2"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3pPr>
            <a:lvl4pPr marL="1239195" lvl="3"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4pPr>
            <a:lvl5pPr marL="1548994" lvl="4"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5pPr>
            <a:lvl6pPr marL="1858792" lvl="5" indent="-206532" rtl="0">
              <a:lnSpc>
                <a:spcPct val="115000"/>
              </a:lnSpc>
              <a:spcBef>
                <a:spcPts val="1084"/>
              </a:spcBef>
              <a:spcAft>
                <a:spcPts val="0"/>
              </a:spcAft>
              <a:buClr>
                <a:srgbClr val="434343"/>
              </a:buClr>
              <a:buSzPts val="1200"/>
              <a:buFont typeface="Roboto Condensed Light"/>
              <a:buAutoNum type="romanLcPeriod"/>
              <a:defRPr>
                <a:solidFill>
                  <a:srgbClr val="434343"/>
                </a:solidFill>
              </a:defRPr>
            </a:lvl6pPr>
            <a:lvl7pPr marL="2168591" lvl="6" indent="-206532" rtl="0">
              <a:lnSpc>
                <a:spcPct val="115000"/>
              </a:lnSpc>
              <a:spcBef>
                <a:spcPts val="1084"/>
              </a:spcBef>
              <a:spcAft>
                <a:spcPts val="0"/>
              </a:spcAft>
              <a:buClr>
                <a:srgbClr val="434343"/>
              </a:buClr>
              <a:buSzPts val="1200"/>
              <a:buFont typeface="Roboto Condensed Light"/>
              <a:buAutoNum type="arabicPeriod"/>
              <a:defRPr>
                <a:solidFill>
                  <a:srgbClr val="434343"/>
                </a:solidFill>
              </a:defRPr>
            </a:lvl7pPr>
            <a:lvl8pPr marL="2478390" lvl="7" indent="-206532" rtl="0">
              <a:lnSpc>
                <a:spcPct val="115000"/>
              </a:lnSpc>
              <a:spcBef>
                <a:spcPts val="1084"/>
              </a:spcBef>
              <a:spcAft>
                <a:spcPts val="0"/>
              </a:spcAft>
              <a:buClr>
                <a:srgbClr val="434343"/>
              </a:buClr>
              <a:buSzPts val="1200"/>
              <a:buFont typeface="Roboto Condensed Light"/>
              <a:buAutoNum type="alphaLcPeriod"/>
              <a:defRPr>
                <a:solidFill>
                  <a:srgbClr val="434343"/>
                </a:solidFill>
              </a:defRPr>
            </a:lvl8pPr>
            <a:lvl9pPr marL="2788188" lvl="8" indent="-206532" rtl="0">
              <a:lnSpc>
                <a:spcPct val="115000"/>
              </a:lnSpc>
              <a:spcBef>
                <a:spcPts val="1084"/>
              </a:spcBef>
              <a:spcAft>
                <a:spcPts val="1084"/>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372">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5695266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1"/>
            <a:ext cx="50676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2400"/>
            </a:lvl2pPr>
            <a:lvl3pPr lvl="2" algn="ctr">
              <a:spcBef>
                <a:spcPts val="0"/>
              </a:spcBef>
              <a:spcAft>
                <a:spcPts val="0"/>
              </a:spcAft>
              <a:buSzPts val="3600"/>
              <a:buNone/>
              <a:defRPr sz="2400"/>
            </a:lvl3pPr>
            <a:lvl4pPr lvl="3" algn="ctr">
              <a:spcBef>
                <a:spcPts val="0"/>
              </a:spcBef>
              <a:spcAft>
                <a:spcPts val="0"/>
              </a:spcAft>
              <a:buSzPts val="3600"/>
              <a:buNone/>
              <a:defRPr sz="2400"/>
            </a:lvl4pPr>
            <a:lvl5pPr lvl="4" algn="ctr">
              <a:spcBef>
                <a:spcPts val="0"/>
              </a:spcBef>
              <a:spcAft>
                <a:spcPts val="0"/>
              </a:spcAft>
              <a:buSzPts val="3600"/>
              <a:buNone/>
              <a:defRPr sz="2400"/>
            </a:lvl5pPr>
            <a:lvl6pPr lvl="5" algn="ctr">
              <a:spcBef>
                <a:spcPts val="0"/>
              </a:spcBef>
              <a:spcAft>
                <a:spcPts val="0"/>
              </a:spcAft>
              <a:buSzPts val="3600"/>
              <a:buNone/>
              <a:defRPr sz="2400"/>
            </a:lvl6pPr>
            <a:lvl7pPr lvl="6" algn="ctr">
              <a:spcBef>
                <a:spcPts val="0"/>
              </a:spcBef>
              <a:spcAft>
                <a:spcPts val="0"/>
              </a:spcAft>
              <a:buSzPts val="3600"/>
              <a:buNone/>
              <a:defRPr sz="2400"/>
            </a:lvl7pPr>
            <a:lvl8pPr lvl="7" algn="ctr">
              <a:spcBef>
                <a:spcPts val="0"/>
              </a:spcBef>
              <a:spcAft>
                <a:spcPts val="0"/>
              </a:spcAft>
              <a:buSzPts val="3600"/>
              <a:buNone/>
              <a:defRPr sz="2400"/>
            </a:lvl8pPr>
            <a:lvl9pPr lvl="8" algn="ctr">
              <a:spcBef>
                <a:spcPts val="0"/>
              </a:spcBef>
              <a:spcAft>
                <a:spcPts val="0"/>
              </a:spcAft>
              <a:buSzPts val="3600"/>
              <a:buNone/>
              <a:defRPr sz="2400"/>
            </a:lvl9pPr>
          </a:lstStyle>
          <a:p>
            <a:endParaRPr/>
          </a:p>
        </p:txBody>
      </p:sp>
      <p:sp>
        <p:nvSpPr>
          <p:cNvPr id="13" name="Google Shape;13;p3"/>
          <p:cNvSpPr txBox="1">
            <a:spLocks noGrp="1"/>
          </p:cNvSpPr>
          <p:nvPr>
            <p:ph type="title" idx="2" hasCustomPrompt="1"/>
          </p:nvPr>
        </p:nvSpPr>
        <p:spPr>
          <a:xfrm>
            <a:off x="720000" y="1337826"/>
            <a:ext cx="5067600" cy="8418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4100"/>
            </a:lvl1pPr>
            <a:lvl2pPr lvl="1" algn="ctr" rtl="0">
              <a:spcBef>
                <a:spcPts val="0"/>
              </a:spcBef>
              <a:spcAft>
                <a:spcPts val="0"/>
              </a:spcAft>
              <a:buSzPts val="6000"/>
              <a:buNone/>
              <a:defRPr sz="4100"/>
            </a:lvl2pPr>
            <a:lvl3pPr lvl="2" algn="ctr" rtl="0">
              <a:spcBef>
                <a:spcPts val="0"/>
              </a:spcBef>
              <a:spcAft>
                <a:spcPts val="0"/>
              </a:spcAft>
              <a:buSzPts val="6000"/>
              <a:buNone/>
              <a:defRPr sz="4100"/>
            </a:lvl3pPr>
            <a:lvl4pPr lvl="3" algn="ctr" rtl="0">
              <a:spcBef>
                <a:spcPts val="0"/>
              </a:spcBef>
              <a:spcAft>
                <a:spcPts val="0"/>
              </a:spcAft>
              <a:buSzPts val="6000"/>
              <a:buNone/>
              <a:defRPr sz="4100"/>
            </a:lvl4pPr>
            <a:lvl5pPr lvl="4" algn="ctr" rtl="0">
              <a:spcBef>
                <a:spcPts val="0"/>
              </a:spcBef>
              <a:spcAft>
                <a:spcPts val="0"/>
              </a:spcAft>
              <a:buSzPts val="6000"/>
              <a:buNone/>
              <a:defRPr sz="4100"/>
            </a:lvl5pPr>
            <a:lvl6pPr lvl="5" algn="ctr" rtl="0">
              <a:spcBef>
                <a:spcPts val="0"/>
              </a:spcBef>
              <a:spcAft>
                <a:spcPts val="0"/>
              </a:spcAft>
              <a:buSzPts val="6000"/>
              <a:buNone/>
              <a:defRPr sz="4100"/>
            </a:lvl6pPr>
            <a:lvl7pPr lvl="6" algn="ctr" rtl="0">
              <a:spcBef>
                <a:spcPts val="0"/>
              </a:spcBef>
              <a:spcAft>
                <a:spcPts val="0"/>
              </a:spcAft>
              <a:buSzPts val="6000"/>
              <a:buNone/>
              <a:defRPr sz="4100"/>
            </a:lvl7pPr>
            <a:lvl8pPr lvl="7" algn="ctr" rtl="0">
              <a:spcBef>
                <a:spcPts val="0"/>
              </a:spcBef>
              <a:spcAft>
                <a:spcPts val="0"/>
              </a:spcAft>
              <a:buSzPts val="6000"/>
              <a:buNone/>
              <a:defRPr sz="4100"/>
            </a:lvl8pPr>
            <a:lvl9pPr lvl="8" algn="ctr" rtl="0">
              <a:spcBef>
                <a:spcPts val="0"/>
              </a:spcBef>
              <a:spcAft>
                <a:spcPts val="0"/>
              </a:spcAft>
              <a:buSzPts val="6000"/>
              <a:buNone/>
              <a:defRPr sz="4100"/>
            </a:lvl9pPr>
          </a:lstStyle>
          <a:p>
            <a:r>
              <a:t>xx%</a:t>
            </a:r>
          </a:p>
        </p:txBody>
      </p:sp>
      <p:sp>
        <p:nvSpPr>
          <p:cNvPr id="14" name="Google Shape;14;p3"/>
          <p:cNvSpPr txBox="1">
            <a:spLocks noGrp="1"/>
          </p:cNvSpPr>
          <p:nvPr>
            <p:ph type="subTitle" idx="1"/>
          </p:nvPr>
        </p:nvSpPr>
        <p:spPr>
          <a:xfrm>
            <a:off x="720000" y="2903576"/>
            <a:ext cx="5067600" cy="7134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6630391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57401" y="3100289"/>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000"/>
            </a:lvl2pPr>
            <a:lvl3pPr lvl="2" algn="ctr" rtl="0">
              <a:spcBef>
                <a:spcPts val="0"/>
              </a:spcBef>
              <a:spcAft>
                <a:spcPts val="0"/>
              </a:spcAft>
              <a:buSzPts val="3000"/>
              <a:buNone/>
              <a:defRPr sz="2000"/>
            </a:lvl3pPr>
            <a:lvl4pPr lvl="3" algn="ctr" rtl="0">
              <a:spcBef>
                <a:spcPts val="0"/>
              </a:spcBef>
              <a:spcAft>
                <a:spcPts val="0"/>
              </a:spcAft>
              <a:buSzPts val="3000"/>
              <a:buNone/>
              <a:defRPr sz="2000"/>
            </a:lvl4pPr>
            <a:lvl5pPr lvl="4" algn="ctr" rtl="0">
              <a:spcBef>
                <a:spcPts val="0"/>
              </a:spcBef>
              <a:spcAft>
                <a:spcPts val="0"/>
              </a:spcAft>
              <a:buSzPts val="3000"/>
              <a:buNone/>
              <a:defRPr sz="2000"/>
            </a:lvl5pPr>
            <a:lvl6pPr lvl="5" algn="ctr" rtl="0">
              <a:spcBef>
                <a:spcPts val="0"/>
              </a:spcBef>
              <a:spcAft>
                <a:spcPts val="0"/>
              </a:spcAft>
              <a:buSzPts val="3000"/>
              <a:buNone/>
              <a:defRPr sz="2000"/>
            </a:lvl6pPr>
            <a:lvl7pPr lvl="6" algn="ctr" rtl="0">
              <a:spcBef>
                <a:spcPts val="0"/>
              </a:spcBef>
              <a:spcAft>
                <a:spcPts val="0"/>
              </a:spcAft>
              <a:buSzPts val="3000"/>
              <a:buNone/>
              <a:defRPr sz="2000"/>
            </a:lvl7pPr>
            <a:lvl8pPr lvl="7" algn="ctr" rtl="0">
              <a:spcBef>
                <a:spcPts val="0"/>
              </a:spcBef>
              <a:spcAft>
                <a:spcPts val="0"/>
              </a:spcAft>
              <a:buSzPts val="3000"/>
              <a:buNone/>
              <a:defRPr sz="2000"/>
            </a:lvl8pPr>
            <a:lvl9pPr lvl="8" algn="ctr" rtl="0">
              <a:spcBef>
                <a:spcPts val="0"/>
              </a:spcBef>
              <a:spcAft>
                <a:spcPts val="0"/>
              </a:spcAft>
              <a:buSzPts val="3000"/>
              <a:buNone/>
              <a:defRPr sz="2000"/>
            </a:lvl9pPr>
          </a:lstStyle>
          <a:p>
            <a:endParaRPr/>
          </a:p>
        </p:txBody>
      </p:sp>
      <p:sp>
        <p:nvSpPr>
          <p:cNvPr id="65" name="Google Shape;65;p15"/>
          <p:cNvSpPr txBox="1">
            <a:spLocks noGrp="1"/>
          </p:cNvSpPr>
          <p:nvPr>
            <p:ph type="subTitle" idx="1"/>
          </p:nvPr>
        </p:nvSpPr>
        <p:spPr>
          <a:xfrm>
            <a:off x="1226401" y="1511314"/>
            <a:ext cx="6691200" cy="14784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2000"/>
            </a:lvl2pPr>
            <a:lvl3pPr lvl="2" algn="ctr" rtl="0">
              <a:lnSpc>
                <a:spcPct val="100000"/>
              </a:lnSpc>
              <a:spcBef>
                <a:spcPts val="0"/>
              </a:spcBef>
              <a:spcAft>
                <a:spcPts val="0"/>
              </a:spcAft>
              <a:buSzPts val="3000"/>
              <a:buNone/>
              <a:defRPr sz="2000"/>
            </a:lvl3pPr>
            <a:lvl4pPr lvl="3" algn="ctr" rtl="0">
              <a:lnSpc>
                <a:spcPct val="100000"/>
              </a:lnSpc>
              <a:spcBef>
                <a:spcPts val="0"/>
              </a:spcBef>
              <a:spcAft>
                <a:spcPts val="0"/>
              </a:spcAft>
              <a:buSzPts val="3000"/>
              <a:buNone/>
              <a:defRPr sz="2000"/>
            </a:lvl4pPr>
            <a:lvl5pPr lvl="4" algn="ctr" rtl="0">
              <a:lnSpc>
                <a:spcPct val="100000"/>
              </a:lnSpc>
              <a:spcBef>
                <a:spcPts val="0"/>
              </a:spcBef>
              <a:spcAft>
                <a:spcPts val="0"/>
              </a:spcAft>
              <a:buSzPts val="3000"/>
              <a:buNone/>
              <a:defRPr sz="2000"/>
            </a:lvl5pPr>
            <a:lvl6pPr lvl="5" algn="ctr" rtl="0">
              <a:lnSpc>
                <a:spcPct val="100000"/>
              </a:lnSpc>
              <a:spcBef>
                <a:spcPts val="0"/>
              </a:spcBef>
              <a:spcAft>
                <a:spcPts val="0"/>
              </a:spcAft>
              <a:buSzPts val="3000"/>
              <a:buNone/>
              <a:defRPr sz="2000"/>
            </a:lvl6pPr>
            <a:lvl7pPr lvl="6" algn="ctr" rtl="0">
              <a:lnSpc>
                <a:spcPct val="100000"/>
              </a:lnSpc>
              <a:spcBef>
                <a:spcPts val="0"/>
              </a:spcBef>
              <a:spcAft>
                <a:spcPts val="0"/>
              </a:spcAft>
              <a:buSzPts val="3000"/>
              <a:buNone/>
              <a:defRPr sz="2000"/>
            </a:lvl7pPr>
            <a:lvl8pPr lvl="7" algn="ctr" rtl="0">
              <a:lnSpc>
                <a:spcPct val="100000"/>
              </a:lnSpc>
              <a:spcBef>
                <a:spcPts val="0"/>
              </a:spcBef>
              <a:spcAft>
                <a:spcPts val="0"/>
              </a:spcAft>
              <a:buSzPts val="3000"/>
              <a:buNone/>
              <a:defRPr sz="2000"/>
            </a:lvl8pPr>
            <a:lvl9pPr lvl="8" algn="ctr" rtl="0">
              <a:lnSpc>
                <a:spcPct val="100000"/>
              </a:lnSpc>
              <a:spcBef>
                <a:spcPts val="0"/>
              </a:spcBef>
              <a:spcAft>
                <a:spcPts val="0"/>
              </a:spcAft>
              <a:buSzPts val="3000"/>
              <a:buNone/>
              <a:defRPr sz="2000"/>
            </a:lvl9pPr>
          </a:lstStyle>
          <a:p>
            <a:endParaRPr/>
          </a:p>
        </p:txBody>
      </p:sp>
    </p:spTree>
    <p:extLst>
      <p:ext uri="{BB962C8B-B14F-4D97-AF65-F5344CB8AC3E}">
        <p14:creationId xmlns:p14="http://schemas.microsoft.com/office/powerpoint/2010/main" val="281735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1"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2" name="Google Shape;42;p13"/>
          <p:cNvSpPr txBox="1">
            <a:spLocks noGrp="1"/>
          </p:cNvSpPr>
          <p:nvPr>
            <p:ph type="subTitle" idx="1"/>
          </p:nvPr>
        </p:nvSpPr>
        <p:spPr>
          <a:xfrm>
            <a:off x="720001"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419270"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4" name="Google Shape;44;p13"/>
          <p:cNvSpPr txBox="1">
            <a:spLocks noGrp="1"/>
          </p:cNvSpPr>
          <p:nvPr>
            <p:ph type="subTitle" idx="3"/>
          </p:nvPr>
        </p:nvSpPr>
        <p:spPr>
          <a:xfrm>
            <a:off x="3419270"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20001"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6" name="Google Shape;46;p13"/>
          <p:cNvSpPr txBox="1">
            <a:spLocks noGrp="1"/>
          </p:cNvSpPr>
          <p:nvPr>
            <p:ph type="subTitle" idx="5"/>
          </p:nvPr>
        </p:nvSpPr>
        <p:spPr>
          <a:xfrm>
            <a:off x="720001"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419270"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48" name="Google Shape;48;p13"/>
          <p:cNvSpPr txBox="1">
            <a:spLocks noGrp="1"/>
          </p:cNvSpPr>
          <p:nvPr>
            <p:ph type="subTitle" idx="7"/>
          </p:nvPr>
        </p:nvSpPr>
        <p:spPr>
          <a:xfrm>
            <a:off x="3419270"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118546" y="16828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0" name="Google Shape;50;p13"/>
          <p:cNvSpPr txBox="1">
            <a:spLocks noGrp="1"/>
          </p:cNvSpPr>
          <p:nvPr>
            <p:ph type="subTitle" idx="9"/>
          </p:nvPr>
        </p:nvSpPr>
        <p:spPr>
          <a:xfrm>
            <a:off x="6118546" y="22693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118546" y="3116251"/>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700"/>
            </a:lvl1pPr>
            <a:lvl2pPr lvl="1" algn="ctr" rtl="0">
              <a:spcBef>
                <a:spcPts val="0"/>
              </a:spcBef>
              <a:spcAft>
                <a:spcPts val="0"/>
              </a:spcAft>
              <a:buSzPts val="2500"/>
              <a:buNone/>
              <a:defRPr sz="1700"/>
            </a:lvl2pPr>
            <a:lvl3pPr lvl="2" algn="ctr" rtl="0">
              <a:spcBef>
                <a:spcPts val="0"/>
              </a:spcBef>
              <a:spcAft>
                <a:spcPts val="0"/>
              </a:spcAft>
              <a:buSzPts val="2500"/>
              <a:buNone/>
              <a:defRPr sz="1700"/>
            </a:lvl3pPr>
            <a:lvl4pPr lvl="3" algn="ctr" rtl="0">
              <a:spcBef>
                <a:spcPts val="0"/>
              </a:spcBef>
              <a:spcAft>
                <a:spcPts val="0"/>
              </a:spcAft>
              <a:buSzPts val="2500"/>
              <a:buNone/>
              <a:defRPr sz="1700"/>
            </a:lvl4pPr>
            <a:lvl5pPr lvl="4" algn="ctr" rtl="0">
              <a:spcBef>
                <a:spcPts val="0"/>
              </a:spcBef>
              <a:spcAft>
                <a:spcPts val="0"/>
              </a:spcAft>
              <a:buSzPts val="2500"/>
              <a:buNone/>
              <a:defRPr sz="1700"/>
            </a:lvl5pPr>
            <a:lvl6pPr lvl="5" algn="ctr" rtl="0">
              <a:spcBef>
                <a:spcPts val="0"/>
              </a:spcBef>
              <a:spcAft>
                <a:spcPts val="0"/>
              </a:spcAft>
              <a:buSzPts val="2500"/>
              <a:buNone/>
              <a:defRPr sz="1700"/>
            </a:lvl6pPr>
            <a:lvl7pPr lvl="6" algn="ctr" rtl="0">
              <a:spcBef>
                <a:spcPts val="0"/>
              </a:spcBef>
              <a:spcAft>
                <a:spcPts val="0"/>
              </a:spcAft>
              <a:buSzPts val="2500"/>
              <a:buNone/>
              <a:defRPr sz="1700"/>
            </a:lvl7pPr>
            <a:lvl8pPr lvl="7" algn="ctr" rtl="0">
              <a:spcBef>
                <a:spcPts val="0"/>
              </a:spcBef>
              <a:spcAft>
                <a:spcPts val="0"/>
              </a:spcAft>
              <a:buSzPts val="2500"/>
              <a:buNone/>
              <a:defRPr sz="1700"/>
            </a:lvl8pPr>
            <a:lvl9pPr lvl="8" algn="ctr" rtl="0">
              <a:spcBef>
                <a:spcPts val="0"/>
              </a:spcBef>
              <a:spcAft>
                <a:spcPts val="0"/>
              </a:spcAft>
              <a:buSzPts val="2500"/>
              <a:buNone/>
              <a:defRPr sz="1700"/>
            </a:lvl9pPr>
          </a:lstStyle>
          <a:p>
            <a:endParaRPr/>
          </a:p>
        </p:txBody>
      </p:sp>
      <p:sp>
        <p:nvSpPr>
          <p:cNvPr id="52" name="Google Shape;52;p13"/>
          <p:cNvSpPr txBox="1">
            <a:spLocks noGrp="1"/>
          </p:cNvSpPr>
          <p:nvPr>
            <p:ph type="subTitle" idx="14"/>
          </p:nvPr>
        </p:nvSpPr>
        <p:spPr>
          <a:xfrm>
            <a:off x="6118546" y="3702776"/>
            <a:ext cx="2305500" cy="4848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9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2000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4" name="Google Shape;54;p13"/>
          <p:cNvSpPr txBox="1">
            <a:spLocks noGrp="1"/>
          </p:cNvSpPr>
          <p:nvPr>
            <p:ph type="title" idx="16" hasCustomPrompt="1"/>
          </p:nvPr>
        </p:nvSpPr>
        <p:spPr>
          <a:xfrm>
            <a:off x="72000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5" name="Google Shape;55;p13"/>
          <p:cNvSpPr txBox="1">
            <a:spLocks noGrp="1"/>
          </p:cNvSpPr>
          <p:nvPr>
            <p:ph type="title" idx="17" hasCustomPrompt="1"/>
          </p:nvPr>
        </p:nvSpPr>
        <p:spPr>
          <a:xfrm>
            <a:off x="3419275"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6" name="Google Shape;56;p13"/>
          <p:cNvSpPr txBox="1">
            <a:spLocks noGrp="1"/>
          </p:cNvSpPr>
          <p:nvPr>
            <p:ph type="title" idx="18" hasCustomPrompt="1"/>
          </p:nvPr>
        </p:nvSpPr>
        <p:spPr>
          <a:xfrm>
            <a:off x="3419275"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7" name="Google Shape;57;p13"/>
          <p:cNvSpPr txBox="1">
            <a:spLocks noGrp="1"/>
          </p:cNvSpPr>
          <p:nvPr>
            <p:ph type="title" idx="19" hasCustomPrompt="1"/>
          </p:nvPr>
        </p:nvSpPr>
        <p:spPr>
          <a:xfrm>
            <a:off x="611855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8" name="Google Shape;58;p13"/>
          <p:cNvSpPr txBox="1">
            <a:spLocks noGrp="1"/>
          </p:cNvSpPr>
          <p:nvPr>
            <p:ph type="title" idx="20" hasCustomPrompt="1"/>
          </p:nvPr>
        </p:nvSpPr>
        <p:spPr>
          <a:xfrm>
            <a:off x="611855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101122"/>
                </a:solidFill>
              </a:defRPr>
            </a:lvl1pPr>
            <a:lvl2pPr lvl="1" rtl="0">
              <a:spcBef>
                <a:spcPts val="0"/>
              </a:spcBef>
              <a:spcAft>
                <a:spcPts val="0"/>
              </a:spcAft>
              <a:buSzPts val="3000"/>
              <a:buNone/>
              <a:defRPr sz="2000"/>
            </a:lvl2pPr>
            <a:lvl3pPr lvl="2" rtl="0">
              <a:spcBef>
                <a:spcPts val="0"/>
              </a:spcBef>
              <a:spcAft>
                <a:spcPts val="0"/>
              </a:spcAft>
              <a:buSzPts val="3000"/>
              <a:buNone/>
              <a:defRPr sz="2000"/>
            </a:lvl3pPr>
            <a:lvl4pPr lvl="3" rtl="0">
              <a:spcBef>
                <a:spcPts val="0"/>
              </a:spcBef>
              <a:spcAft>
                <a:spcPts val="0"/>
              </a:spcAft>
              <a:buSzPts val="3000"/>
              <a:buNone/>
              <a:defRPr sz="2000"/>
            </a:lvl4pPr>
            <a:lvl5pPr lvl="4" rtl="0">
              <a:spcBef>
                <a:spcPts val="0"/>
              </a:spcBef>
              <a:spcAft>
                <a:spcPts val="0"/>
              </a:spcAft>
              <a:buSzPts val="3000"/>
              <a:buNone/>
              <a:defRPr sz="2000"/>
            </a:lvl5pPr>
            <a:lvl6pPr lvl="5" rtl="0">
              <a:spcBef>
                <a:spcPts val="0"/>
              </a:spcBef>
              <a:spcAft>
                <a:spcPts val="0"/>
              </a:spcAft>
              <a:buSzPts val="3000"/>
              <a:buNone/>
              <a:defRPr sz="2000"/>
            </a:lvl6pPr>
            <a:lvl7pPr lvl="6" rtl="0">
              <a:spcBef>
                <a:spcPts val="0"/>
              </a:spcBef>
              <a:spcAft>
                <a:spcPts val="0"/>
              </a:spcAft>
              <a:buSzPts val="3000"/>
              <a:buNone/>
              <a:defRPr sz="2000"/>
            </a:lvl7pPr>
            <a:lvl8pPr lvl="7" rtl="0">
              <a:spcBef>
                <a:spcPts val="0"/>
              </a:spcBef>
              <a:spcAft>
                <a:spcPts val="0"/>
              </a:spcAft>
              <a:buSzPts val="3000"/>
              <a:buNone/>
              <a:defRPr sz="2000"/>
            </a:lvl8pPr>
            <a:lvl9pPr lvl="8" rtl="0">
              <a:spcBef>
                <a:spcPts val="0"/>
              </a:spcBef>
              <a:spcAft>
                <a:spcPts val="0"/>
              </a:spcAft>
              <a:buSzPts val="3000"/>
              <a:buNone/>
              <a:defRPr sz="2000"/>
            </a:lvl9pPr>
          </a:lstStyle>
          <a:p>
            <a:r>
              <a:t>xx%</a:t>
            </a:r>
          </a:p>
        </p:txBody>
      </p:sp>
      <p:sp>
        <p:nvSpPr>
          <p:cNvPr id="59" name="Google Shape;59;p13"/>
          <p:cNvSpPr txBox="1">
            <a:spLocks noGrp="1"/>
          </p:cNvSpPr>
          <p:nvPr>
            <p:ph type="title" idx="21"/>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387169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317951" y="1307101"/>
            <a:ext cx="4508100" cy="25293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800"/>
            </a:lvl1pPr>
            <a:lvl2pPr lvl="1">
              <a:spcBef>
                <a:spcPts val="0"/>
              </a:spcBef>
              <a:spcAft>
                <a:spcPts val="0"/>
              </a:spcAft>
              <a:buSzPts val="4800"/>
              <a:buNone/>
              <a:defRPr sz="3300"/>
            </a:lvl2pPr>
            <a:lvl3pPr lvl="2">
              <a:spcBef>
                <a:spcPts val="0"/>
              </a:spcBef>
              <a:spcAft>
                <a:spcPts val="0"/>
              </a:spcAft>
              <a:buSzPts val="4800"/>
              <a:buNone/>
              <a:defRPr sz="3300"/>
            </a:lvl3pPr>
            <a:lvl4pPr lvl="3">
              <a:spcBef>
                <a:spcPts val="0"/>
              </a:spcBef>
              <a:spcAft>
                <a:spcPts val="0"/>
              </a:spcAft>
              <a:buSzPts val="4800"/>
              <a:buNone/>
              <a:defRPr sz="3300"/>
            </a:lvl4pPr>
            <a:lvl5pPr lvl="4">
              <a:spcBef>
                <a:spcPts val="0"/>
              </a:spcBef>
              <a:spcAft>
                <a:spcPts val="0"/>
              </a:spcAft>
              <a:buSzPts val="4800"/>
              <a:buNone/>
              <a:defRPr sz="3300"/>
            </a:lvl5pPr>
            <a:lvl6pPr lvl="5">
              <a:spcBef>
                <a:spcPts val="0"/>
              </a:spcBef>
              <a:spcAft>
                <a:spcPts val="0"/>
              </a:spcAft>
              <a:buSzPts val="4800"/>
              <a:buNone/>
              <a:defRPr sz="3300"/>
            </a:lvl6pPr>
            <a:lvl7pPr lvl="6">
              <a:spcBef>
                <a:spcPts val="0"/>
              </a:spcBef>
              <a:spcAft>
                <a:spcPts val="0"/>
              </a:spcAft>
              <a:buSzPts val="4800"/>
              <a:buNone/>
              <a:defRPr sz="3300"/>
            </a:lvl7pPr>
            <a:lvl8pPr lvl="7">
              <a:spcBef>
                <a:spcPts val="0"/>
              </a:spcBef>
              <a:spcAft>
                <a:spcPts val="0"/>
              </a:spcAft>
              <a:buSzPts val="4800"/>
              <a:buNone/>
              <a:defRPr sz="3300"/>
            </a:lvl8pPr>
            <a:lvl9pPr lvl="8">
              <a:spcBef>
                <a:spcPts val="0"/>
              </a:spcBef>
              <a:spcAft>
                <a:spcPts val="0"/>
              </a:spcAft>
              <a:buSzPts val="4800"/>
              <a:buNone/>
              <a:defRPr sz="3300"/>
            </a:lvl9pPr>
          </a:lstStyle>
          <a:p>
            <a:endParaRPr/>
          </a:p>
        </p:txBody>
      </p:sp>
    </p:spTree>
    <p:extLst>
      <p:ext uri="{BB962C8B-B14F-4D97-AF65-F5344CB8AC3E}">
        <p14:creationId xmlns:p14="http://schemas.microsoft.com/office/powerpoint/2010/main" val="266412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1950244"/>
            <a:ext cx="6400800" cy="17145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800100"/>
            <a:ext cx="6400800" cy="1132284"/>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870252"/>
            <a:ext cx="8229600" cy="85725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83"/>
            <a:ext cx="3810000" cy="871538"/>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800100"/>
            <a:ext cx="2743200" cy="14859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2/17/2022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611941"/>
            <a:ext cx="1638887" cy="1229165"/>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7" y="15827"/>
            <a:ext cx="1702191" cy="127664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2" y="791308"/>
            <a:ext cx="1125717" cy="82696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05979"/>
            <a:ext cx="7498080" cy="85725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085850"/>
            <a:ext cx="7498080" cy="360045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2/17/2022</a:t>
            </a:fld>
            <a:endParaRPr lang="en-US"/>
          </a:p>
        </p:txBody>
      </p:sp>
      <p:sp>
        <p:nvSpPr>
          <p:cNvPr id="10" name="Footer Placeholder 9"/>
          <p:cNvSpPr>
            <a:spLocks noGrp="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 y="5195"/>
            <a:ext cx="9128414" cy="5138305"/>
          </a:xfrm>
          <a:prstGeom prst="rect">
            <a:avLst/>
          </a:prstGeom>
        </p:spPr>
      </p:pic>
    </p:spTree>
    <p:extLst>
      <p:ext uri="{BB962C8B-B14F-4D97-AF65-F5344CB8AC3E}">
        <p14:creationId xmlns:p14="http://schemas.microsoft.com/office/powerpoint/2010/main" val="14832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1725155" y="267495"/>
            <a:ext cx="5582863" cy="612100"/>
          </a:xfrm>
          <a:prstGeom prst="rect">
            <a:avLst/>
          </a:prstGeom>
        </p:spPr>
        <p:txBody>
          <a:bodyPr spcFirstLastPara="1" wrap="square" lIns="0" tIns="0" rIns="0" bIns="0" anchor="ctr" anchorCtr="0">
            <a:noAutofit/>
          </a:bodyPr>
          <a:lstStyle/>
          <a:p>
            <a:pPr algn="l">
              <a:buSzPts val="1100"/>
            </a:pPr>
            <a:r>
              <a:rPr lang="en" sz="3200" dirty="0">
                <a:solidFill>
                  <a:schemeClr val="tx1"/>
                </a:solidFill>
                <a:latin typeface="Times New Roman" panose="02020603050405020304" pitchFamily="18" charset="0"/>
                <a:cs typeface="Times New Roman" panose="02020603050405020304" pitchFamily="18" charset="0"/>
              </a:rPr>
              <a:t>Data Science &amp; Analytics Learning Plan</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910213" y="1054832"/>
            <a:ext cx="1481289" cy="2665269"/>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Python</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100" dirty="0">
                    <a:solidFill>
                      <a:schemeClr val="dk1"/>
                    </a:solidFill>
                    <a:latin typeface="Roboto"/>
                    <a:ea typeface="Roboto"/>
                    <a:cs typeface="Roboto"/>
                    <a:sym typeface="Roboto"/>
                  </a:rPr>
                  <a:t>Introduction To Python and Python Data Structures</a:t>
                </a:r>
                <a:endParaRPr sz="1100"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01</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2391494" y="1054831"/>
            <a:ext cx="1537963" cy="249516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Library</a:t>
                </a:r>
                <a:endParaRPr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100" dirty="0">
                    <a:latin typeface="Roboto"/>
                    <a:ea typeface="Roboto"/>
                    <a:cs typeface="Roboto"/>
                    <a:sym typeface="Roboto"/>
                  </a:rPr>
                  <a:t>Pandas</a:t>
                </a:r>
              </a:p>
              <a:p>
                <a:r>
                  <a:rPr lang="en" sz="1100" dirty="0">
                    <a:latin typeface="Roboto"/>
                    <a:ea typeface="Roboto"/>
                    <a:cs typeface="Roboto"/>
                    <a:sym typeface="Roboto"/>
                  </a:rPr>
                  <a:t>Numpy</a:t>
                </a:r>
              </a:p>
              <a:p>
                <a:r>
                  <a:rPr lang="en" sz="1100" dirty="0">
                    <a:latin typeface="Roboto"/>
                    <a:ea typeface="Roboto"/>
                    <a:cs typeface="Roboto"/>
                    <a:sym typeface="Roboto"/>
                  </a:rPr>
                  <a:t>MatplotLib</a:t>
                </a:r>
              </a:p>
              <a:p>
                <a:r>
                  <a:rPr lang="en" sz="1100" dirty="0">
                    <a:latin typeface="Roboto"/>
                    <a:ea typeface="Roboto"/>
                    <a:cs typeface="Roboto"/>
                    <a:sym typeface="Roboto"/>
                  </a:rPr>
                  <a:t>Cborn, SKLearn Lib</a:t>
                </a:r>
              </a:p>
              <a:p>
                <a:r>
                  <a:rPr lang="en" sz="1100" dirty="0">
                    <a:latin typeface="Roboto"/>
                    <a:ea typeface="Roboto"/>
                    <a:cs typeface="Roboto"/>
                    <a:sym typeface="Roboto"/>
                  </a:rPr>
                  <a:t>Collab</a:t>
                </a:r>
                <a:endParaRPr sz="1100"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200" dirty="0">
                  <a:sym typeface="Fira Sans Extra Condensed SemiBold"/>
                </a:rPr>
                <a:t>02</a:t>
              </a:r>
              <a:endParaRPr sz="2200" dirty="0">
                <a:sym typeface="Fira Sans Extra Condensed SemiBold"/>
              </a:endParaRPr>
            </a:p>
          </p:txBody>
        </p:sp>
      </p:grpSp>
      <p:grpSp>
        <p:nvGrpSpPr>
          <p:cNvPr id="281" name="Google Shape;281;p29"/>
          <p:cNvGrpSpPr/>
          <p:nvPr/>
        </p:nvGrpSpPr>
        <p:grpSpPr>
          <a:xfrm>
            <a:off x="3887993" y="1054831"/>
            <a:ext cx="1355890" cy="256886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dirty="0">
                    <a:latin typeface="Fira Sans Extra Condensed SemiBold"/>
                    <a:ea typeface="Fira Sans Extra Condensed SemiBold"/>
                    <a:cs typeface="Fira Sans Extra Condensed SemiBold"/>
                    <a:sym typeface="Fira Sans Extra Condensed SemiBold"/>
                  </a:rPr>
                  <a:t>Analytics</a:t>
                </a:r>
                <a:endParaRPr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dirty="0" smtClean="0">
                    <a:sym typeface="Roboto"/>
                  </a:rPr>
                  <a:t>Distribution</a:t>
                </a:r>
              </a:p>
              <a:p>
                <a:r>
                  <a:rPr lang="en-US" dirty="0" smtClean="0">
                    <a:sym typeface="Roboto"/>
                  </a:rPr>
                  <a:t>Visualization</a:t>
                </a:r>
              </a:p>
              <a:p>
                <a:r>
                  <a:rPr lang="en-US" dirty="0" smtClean="0">
                    <a:sym typeface="Roboto"/>
                  </a:rPr>
                  <a:t>Aggregation</a:t>
                </a:r>
              </a:p>
              <a:p>
                <a:r>
                  <a:rPr lang="en-US" dirty="0" smtClean="0">
                    <a:sym typeface="Roboto"/>
                  </a:rPr>
                  <a:t>Statistics</a:t>
                </a:r>
                <a:endParaRPr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200" dirty="0">
                  <a:latin typeface="Fira Sans Extra Condensed SemiBold"/>
                  <a:ea typeface="Fira Sans Extra Condensed SemiBold"/>
                  <a:cs typeface="Fira Sans Extra Condensed SemiBold"/>
                  <a:sym typeface="Fira Sans Extra Condensed SemiBold"/>
                </a:rPr>
                <a:t>03</a:t>
              </a:r>
              <a:endParaRPr sz="2200"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5207855" y="1054831"/>
            <a:ext cx="1314437" cy="249516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 dirty="0" smtClean="0">
                    <a:sym typeface="Fira Sans Extra Condensed SemiBold"/>
                  </a:rPr>
                  <a:t>Tools</a:t>
                </a:r>
                <a:endParaRPr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dirty="0" smtClean="0">
                    <a:sym typeface="Roboto"/>
                  </a:rPr>
                  <a:t>PowerBi</a:t>
                </a:r>
              </a:p>
              <a:p>
                <a:r>
                  <a:rPr lang="en" dirty="0" smtClean="0">
                    <a:sym typeface="Roboto"/>
                  </a:rPr>
                  <a:t>Tableo</a:t>
                </a:r>
                <a:endParaRPr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04</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6411697" y="1049992"/>
            <a:ext cx="1632943" cy="249516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1600"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100" dirty="0">
                    <a:solidFill>
                      <a:schemeClr val="dk1"/>
                    </a:solidFill>
                    <a:latin typeface="Roboto"/>
                    <a:ea typeface="Roboto"/>
                    <a:cs typeface="Roboto"/>
                    <a:sym typeface="Roboto"/>
                  </a:rPr>
                  <a:t>Project Building,</a:t>
                </a:r>
              </a:p>
              <a:p>
                <a:pPr algn="ctr">
                  <a:buClr>
                    <a:schemeClr val="dk1"/>
                  </a:buClr>
                  <a:buSzPts val="1100"/>
                </a:pPr>
                <a:r>
                  <a:rPr lang="en" sz="1100" dirty="0">
                    <a:solidFill>
                      <a:schemeClr val="dk1"/>
                    </a:solidFill>
                    <a:latin typeface="Roboto"/>
                    <a:ea typeface="Roboto"/>
                    <a:cs typeface="Roboto"/>
                    <a:sym typeface="Roboto"/>
                  </a:rPr>
                  <a:t>DSA Jobs</a:t>
                </a:r>
                <a:endParaRPr sz="1100" dirty="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200" dirty="0">
                  <a:solidFill>
                    <a:schemeClr val="dk1"/>
                  </a:solidFill>
                  <a:latin typeface="Fira Sans Extra Condensed SemiBold"/>
                  <a:ea typeface="Fira Sans Extra Condensed SemiBold"/>
                  <a:cs typeface="Fira Sans Extra Condensed SemiBold"/>
                  <a:sym typeface="Fira Sans Extra Condensed SemiBold"/>
                </a:rPr>
                <a:t>05</a:t>
              </a:r>
              <a:endParaRPr sz="2200"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498" y="1619746"/>
            <a:ext cx="1100404" cy="6827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339" y="1654316"/>
            <a:ext cx="1482301" cy="824361"/>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407" y="1654317"/>
            <a:ext cx="1071924" cy="6481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837" y="1615640"/>
            <a:ext cx="936821" cy="6629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5400907" y="1669238"/>
            <a:ext cx="928320" cy="70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14655"/>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8"/>
            <a:ext cx="8229600" cy="579711"/>
          </a:xfrm>
        </p:spPr>
        <p:txBody>
          <a:bodyPr lIns="61960" tIns="30980" rIns="61960" bIns="30980">
            <a:normAutofit/>
          </a:bodyPr>
          <a:lstStyle/>
          <a:p>
            <a:pPr algn="l"/>
            <a:r>
              <a:rPr lang="en" sz="3200" dirty="0">
                <a:solidFill>
                  <a:schemeClr val="tx1"/>
                </a:solidFill>
                <a:latin typeface="Times New Roman" panose="02020603050405020304" pitchFamily="18" charset="0"/>
                <a:cs typeface="Times New Roman" panose="02020603050405020304" pitchFamily="18" charset="0"/>
              </a:rPr>
              <a:t>Day wise Learning Plan</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683568" y="1113629"/>
            <a:ext cx="5832648" cy="301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960" tIns="30980" rIns="61960" bIns="309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19597"/>
            <a:r>
              <a:rPr lang="en-US" sz="1200" b="1" dirty="0">
                <a:solidFill>
                  <a:srgbClr val="606060"/>
                </a:solidFill>
                <a:latin typeface="Poppins"/>
              </a:rPr>
              <a:t>Day -1 :</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for Data</a:t>
            </a:r>
            <a:br>
              <a:rPr lang="en-US" sz="1200" dirty="0">
                <a:solidFill>
                  <a:srgbClr val="2D2D2F"/>
                </a:solidFill>
                <a:latin typeface="Segoe UI" panose="020B0502040204020203" pitchFamily="34" charset="0"/>
                <a:cs typeface="Segoe UI" panose="020B0502040204020203" pitchFamily="34" charset="0"/>
              </a:rPr>
            </a:br>
            <a:r>
              <a:rPr lang="en-US" sz="1200" dirty="0">
                <a:solidFill>
                  <a:srgbClr val="2D2D2F"/>
                </a:solidFill>
                <a:latin typeface="Segoe UI" panose="020B0502040204020203" pitchFamily="34" charset="0"/>
                <a:cs typeface="Segoe UI" panose="020B0502040204020203" pitchFamily="34" charset="0"/>
              </a:rPr>
              <a:t>Science (5 Solved end-to-end Data Science Projects in Python)</a:t>
            </a:r>
            <a:endParaRPr lang="en-US" sz="1200" dirty="0"/>
          </a:p>
          <a:p>
            <a:pPr defTabSz="619597"/>
            <a:r>
              <a:rPr lang="en-US" sz="1200" b="1" dirty="0">
                <a:solidFill>
                  <a:srgbClr val="606060"/>
                </a:solidFill>
                <a:latin typeface="Poppins"/>
              </a:rPr>
              <a:t>Day -2: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Advanced Python Programming</a:t>
            </a:r>
            <a:endParaRPr lang="en-US" sz="1200" dirty="0"/>
          </a:p>
          <a:p>
            <a:pPr defTabSz="619597"/>
            <a:r>
              <a:rPr lang="en-US" sz="1200" b="1" dirty="0">
                <a:solidFill>
                  <a:srgbClr val="606060"/>
                </a:solidFill>
                <a:latin typeface="Poppins"/>
              </a:rPr>
              <a:t>Day -3: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Introduction</a:t>
            </a:r>
            <a:endParaRPr lang="en-US" sz="1200" dirty="0"/>
          </a:p>
          <a:p>
            <a:pPr defTabSz="619597"/>
            <a:r>
              <a:rPr lang="en-US" sz="1200" b="1" dirty="0">
                <a:solidFill>
                  <a:srgbClr val="606060"/>
                </a:solidFill>
                <a:latin typeface="Poppins"/>
              </a:rPr>
              <a:t>Day -4: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Pandas Library – Data Structures</a:t>
            </a:r>
            <a:endParaRPr lang="en-US" sz="1200" dirty="0"/>
          </a:p>
          <a:p>
            <a:pPr defTabSz="619597"/>
            <a:r>
              <a:rPr lang="en-US" sz="1200" b="1" dirty="0">
                <a:solidFill>
                  <a:srgbClr val="606060"/>
                </a:solidFill>
                <a:latin typeface="Poppins"/>
              </a:rPr>
              <a:t>Day -5:</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library – Array Operations | Mathematical Functions</a:t>
            </a:r>
            <a:endParaRPr lang="en-US" sz="1200" dirty="0"/>
          </a:p>
          <a:p>
            <a:pPr defTabSz="619597"/>
            <a:r>
              <a:rPr lang="en-US" sz="1200" b="1" dirty="0">
                <a:solidFill>
                  <a:srgbClr val="606060"/>
                </a:solidFill>
                <a:latin typeface="Poppins"/>
              </a:rPr>
              <a:t>Day -6:</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Numpy</a:t>
            </a:r>
            <a:r>
              <a:rPr lang="en-US" sz="1200" dirty="0">
                <a:solidFill>
                  <a:srgbClr val="2D2D2F"/>
                </a:solidFill>
                <a:latin typeface="Segoe UI" panose="020B0502040204020203" pitchFamily="34" charset="0"/>
                <a:cs typeface="Segoe UI" panose="020B0502040204020203" pitchFamily="34" charset="0"/>
              </a:rPr>
              <a:t> – Sort, Search and Counting Functions</a:t>
            </a:r>
            <a:endParaRPr lang="en-US" sz="1200" dirty="0"/>
          </a:p>
          <a:p>
            <a:pPr defTabSz="619597"/>
            <a:r>
              <a:rPr lang="en-US" sz="1200" b="1" dirty="0">
                <a:solidFill>
                  <a:srgbClr val="606060"/>
                </a:solidFill>
                <a:latin typeface="Poppins"/>
              </a:rPr>
              <a:t>Day -7:</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Histogram Using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 I/O With </a:t>
            </a:r>
            <a:r>
              <a:rPr lang="en-US" sz="1200" dirty="0" err="1">
                <a:solidFill>
                  <a:srgbClr val="2D2D2F"/>
                </a:solidFill>
                <a:latin typeface="Segoe UI" panose="020B0502040204020203" pitchFamily="34" charset="0"/>
                <a:cs typeface="Segoe UI" panose="020B0502040204020203" pitchFamily="34" charset="0"/>
              </a:rPr>
              <a:t>Numpy</a:t>
            </a:r>
            <a:endParaRPr lang="en-US" sz="1200" dirty="0"/>
          </a:p>
          <a:p>
            <a:pPr defTabSz="619597"/>
            <a:r>
              <a:rPr lang="en-US" sz="1200" b="1" dirty="0">
                <a:solidFill>
                  <a:srgbClr val="606060"/>
                </a:solidFill>
                <a:latin typeface="Poppins"/>
              </a:rPr>
              <a:t>Day -8:</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Matplotlib</a:t>
            </a:r>
            <a:r>
              <a:rPr lang="en-US" sz="1200" dirty="0">
                <a:solidFill>
                  <a:srgbClr val="2D2D2F"/>
                </a:solidFill>
                <a:latin typeface="Segoe UI" panose="020B0502040204020203" pitchFamily="34" charset="0"/>
                <a:cs typeface="Segoe UI" panose="020B0502040204020203" pitchFamily="34" charset="0"/>
              </a:rPr>
              <a:t> Library – Introduction , </a:t>
            </a:r>
            <a:r>
              <a:rPr lang="en-US" sz="1200" dirty="0" err="1">
                <a:solidFill>
                  <a:srgbClr val="2D2D2F"/>
                </a:solidFill>
                <a:latin typeface="Segoe UI" panose="020B0502040204020203" pitchFamily="34" charset="0"/>
                <a:cs typeface="Segoe UI" panose="020B0502040204020203" pitchFamily="34" charset="0"/>
              </a:rPr>
              <a:t>Pyplot</a:t>
            </a:r>
            <a:r>
              <a:rPr lang="en-US" sz="1200" dirty="0">
                <a:solidFill>
                  <a:srgbClr val="2D2D2F"/>
                </a:solidFill>
                <a:latin typeface="Segoe UI" panose="020B0502040204020203" pitchFamily="34" charset="0"/>
                <a:cs typeface="Segoe UI" panose="020B0502040204020203" pitchFamily="34" charset="0"/>
              </a:rPr>
              <a:t> API | Types Of Plots</a:t>
            </a:r>
            <a:endParaRPr lang="en-US" sz="1200" dirty="0"/>
          </a:p>
          <a:p>
            <a:pPr defTabSz="619597"/>
            <a:r>
              <a:rPr lang="en-US" sz="1200" b="1" dirty="0">
                <a:solidFill>
                  <a:srgbClr val="606060"/>
                </a:solidFill>
                <a:latin typeface="Poppins"/>
              </a:rPr>
              <a:t>Day -9:</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Seaborn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-10:</a:t>
            </a:r>
            <a:r>
              <a:rPr lang="en-US" sz="1200" dirty="0">
                <a:solidFill>
                  <a:srgbClr val="606060"/>
                </a:solidFill>
                <a:latin typeface="Poppins"/>
              </a:rPr>
              <a:t> </a:t>
            </a:r>
            <a:r>
              <a:rPr lang="en-US" sz="1200" dirty="0" err="1">
                <a:solidFill>
                  <a:srgbClr val="2D2D2F"/>
                </a:solidFill>
                <a:latin typeface="Segoe UI" panose="020B0502040204020203" pitchFamily="34" charset="0"/>
                <a:cs typeface="Segoe UI" panose="020B0502040204020203" pitchFamily="34" charset="0"/>
              </a:rPr>
              <a:t>SKLearn</a:t>
            </a:r>
            <a:r>
              <a:rPr lang="en-US" sz="1200" dirty="0">
                <a:solidFill>
                  <a:srgbClr val="2D2D2F"/>
                </a:solidFill>
                <a:latin typeface="Segoe UI" panose="020B0502040204020203" pitchFamily="34" charset="0"/>
                <a:cs typeface="Segoe UI" panose="020B0502040204020203" pitchFamily="34" charset="0"/>
              </a:rPr>
              <a:t> Library</a:t>
            </a:r>
            <a:endParaRPr lang="en-US" sz="1200" dirty="0"/>
          </a:p>
          <a:p>
            <a:pPr defTabSz="619597"/>
            <a:r>
              <a:rPr lang="en-US" sz="1200" b="1" dirty="0">
                <a:solidFill>
                  <a:srgbClr val="606060"/>
                </a:solidFill>
                <a:latin typeface="Poppins"/>
              </a:rPr>
              <a:t>Day -11:</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Google </a:t>
            </a:r>
            <a:r>
              <a:rPr lang="en-US" sz="1200" dirty="0" err="1">
                <a:solidFill>
                  <a:srgbClr val="2D2D2F"/>
                </a:solidFill>
                <a:latin typeface="Segoe UI" panose="020B0502040204020203" pitchFamily="34" charset="0"/>
                <a:cs typeface="Segoe UI" panose="020B0502040204020203" pitchFamily="34" charset="0"/>
              </a:rPr>
              <a:t>Colab</a:t>
            </a:r>
            <a:r>
              <a:rPr lang="en-US" sz="1200" dirty="0">
                <a:solidFill>
                  <a:srgbClr val="2D2D2F"/>
                </a:solidFill>
                <a:latin typeface="Segoe UI" panose="020B0502040204020203" pitchFamily="34" charset="0"/>
                <a:cs typeface="Segoe UI" panose="020B0502040204020203" pitchFamily="34" charset="0"/>
              </a:rPr>
              <a:t> Notebook</a:t>
            </a:r>
            <a:endParaRPr lang="en-US" sz="1200" dirty="0"/>
          </a:p>
          <a:p>
            <a:pPr defTabSz="619597"/>
            <a:r>
              <a:rPr lang="en-US" sz="1200" b="1" dirty="0">
                <a:solidFill>
                  <a:srgbClr val="606060"/>
                </a:solidFill>
                <a:latin typeface="Poppins"/>
              </a:rPr>
              <a:t>Day -12:</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Date and Time, Data Wrangling</a:t>
            </a:r>
            <a:endParaRPr lang="en-US" sz="1200" dirty="0"/>
          </a:p>
          <a:p>
            <a:pPr defTabSz="619597"/>
            <a:r>
              <a:rPr lang="en-US" sz="1200" b="1" dirty="0">
                <a:solidFill>
                  <a:srgbClr val="606060"/>
                </a:solidFill>
                <a:latin typeface="Poppins"/>
              </a:rPr>
              <a:t>Day -13:</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Data Aggregation</a:t>
            </a:r>
            <a:endParaRPr lang="en-US" sz="1200" dirty="0"/>
          </a:p>
          <a:p>
            <a:pPr defTabSz="619597"/>
            <a:r>
              <a:rPr lang="en-US" sz="1200" b="1" dirty="0">
                <a:solidFill>
                  <a:srgbClr val="606060"/>
                </a:solidFill>
                <a:latin typeface="Poppins"/>
              </a:rPr>
              <a:t>Day -14:</a:t>
            </a:r>
            <a:r>
              <a:rPr lang="en-US" sz="1200" dirty="0">
                <a:solidFill>
                  <a:srgbClr val="606060"/>
                </a:solidFill>
                <a:latin typeface="Poppins"/>
              </a:rPr>
              <a:t> </a:t>
            </a:r>
            <a:r>
              <a:rPr lang="en-US" sz="1200" dirty="0">
                <a:solidFill>
                  <a:srgbClr val="2D2D2F"/>
                </a:solidFill>
                <a:latin typeface="Segoe UI" panose="020B0502040204020203" pitchFamily="34" charset="0"/>
                <a:cs typeface="Segoe UI" panose="020B0502040204020203" pitchFamily="34" charset="0"/>
              </a:rPr>
              <a:t>Python – Word Tokenization , Stemming and </a:t>
            </a:r>
            <a:r>
              <a:rPr lang="en-US" sz="1200" dirty="0" err="1">
                <a:solidFill>
                  <a:srgbClr val="2D2D2F"/>
                </a:solidFill>
                <a:latin typeface="Segoe UI" panose="020B0502040204020203" pitchFamily="34" charset="0"/>
                <a:cs typeface="Segoe UI" panose="020B0502040204020203" pitchFamily="34" charset="0"/>
              </a:rPr>
              <a:t>Lammetization</a:t>
            </a:r>
            <a:endParaRPr lang="en-US" sz="1200" dirty="0"/>
          </a:p>
          <a:p>
            <a:pPr defTabSz="619597"/>
            <a:r>
              <a:rPr lang="en-US" sz="1200" b="1" dirty="0">
                <a:solidFill>
                  <a:srgbClr val="606060"/>
                </a:solidFill>
                <a:latin typeface="Poppins"/>
              </a:rPr>
              <a:t>Day -15: </a:t>
            </a:r>
            <a:r>
              <a:rPr lang="en-US" sz="1200" dirty="0">
                <a:solidFill>
                  <a:srgbClr val="2D2D2F"/>
                </a:solidFill>
                <a:latin typeface="Segoe UI" panose="020B0502040204020203" pitchFamily="34" charset="0"/>
                <a:cs typeface="Segoe UI" panose="020B0502040204020203" pitchFamily="34" charset="0"/>
              </a:rPr>
              <a:t>Python – Data Visualization</a:t>
            </a:r>
            <a:endParaRPr lang="en-US" sz="1900" dirty="0"/>
          </a:p>
        </p:txBody>
      </p:sp>
    </p:spTree>
    <p:extLst>
      <p:ext uri="{BB962C8B-B14F-4D97-AF65-F5344CB8AC3E}">
        <p14:creationId xmlns:p14="http://schemas.microsoft.com/office/powerpoint/2010/main" val="2192841719"/>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9550"/>
            <a:ext cx="8229600" cy="857250"/>
          </a:xfrm>
        </p:spPr>
        <p:txBody>
          <a:bodyPr lIns="61960" tIns="30980" rIns="61960" bIns="30980"/>
          <a:lstStyle/>
          <a:p>
            <a:pPr algn="l"/>
            <a:r>
              <a:rPr lang="en" sz="2700" dirty="0">
                <a:solidFill>
                  <a:schemeClr val="tx1"/>
                </a:solidFill>
              </a:rPr>
              <a:t>Day wise Learning Plan</a:t>
            </a:r>
            <a:endParaRPr lang="en-US" sz="2400" dirty="0">
              <a:solidFill>
                <a:schemeClr val="tx1"/>
              </a:solidFill>
            </a:endParaRPr>
          </a:p>
        </p:txBody>
      </p:sp>
      <p:sp>
        <p:nvSpPr>
          <p:cNvPr id="3" name="Rectangle 2"/>
          <p:cNvSpPr/>
          <p:nvPr/>
        </p:nvSpPr>
        <p:spPr>
          <a:xfrm>
            <a:off x="609602" y="1047751"/>
            <a:ext cx="5898007" cy="4217549"/>
          </a:xfrm>
          <a:prstGeom prst="rect">
            <a:avLst/>
          </a:prstGeom>
        </p:spPr>
        <p:txBody>
          <a:bodyPr wrap="square" lIns="61960" tIns="30980" rIns="61960" bIns="30980">
            <a:spAutoFit/>
          </a:bodyPr>
          <a:lstStyle/>
          <a:p>
            <a:r>
              <a:rPr lang="en-US" b="1" dirty="0">
                <a:solidFill>
                  <a:srgbClr val="606060"/>
                </a:solidFill>
                <a:latin typeface="Poppins"/>
              </a:rPr>
              <a:t>Day -16:</a:t>
            </a:r>
            <a:r>
              <a:rPr lang="en-US" dirty="0">
                <a:solidFill>
                  <a:srgbClr val="606060"/>
                </a:solidFill>
                <a:latin typeface="Poppins"/>
              </a:rPr>
              <a:t> </a:t>
            </a:r>
            <a:r>
              <a:rPr lang="en-US" sz="1200" dirty="0">
                <a:solidFill>
                  <a:srgbClr val="2D2D2F"/>
                </a:solidFill>
                <a:latin typeface="Segoe UI" panose="020B0502040204020203" pitchFamily="34" charset="0"/>
              </a:rPr>
              <a:t>Python – Statistical Analysis</a:t>
            </a:r>
            <a:endParaRPr lang="en-US" dirty="0">
              <a:solidFill>
                <a:srgbClr val="606060"/>
              </a:solidFill>
              <a:latin typeface="Poppins"/>
            </a:endParaRPr>
          </a:p>
          <a:p>
            <a:r>
              <a:rPr lang="en-US" b="1" dirty="0">
                <a:solidFill>
                  <a:srgbClr val="606060"/>
                </a:solidFill>
                <a:latin typeface="Poppins"/>
              </a:rPr>
              <a:t>Day -17:</a:t>
            </a:r>
            <a:r>
              <a:rPr lang="en-US" dirty="0">
                <a:solidFill>
                  <a:srgbClr val="606060"/>
                </a:solidFill>
                <a:latin typeface="Poppins"/>
              </a:rPr>
              <a:t> </a:t>
            </a:r>
            <a:r>
              <a:rPr lang="en-US" sz="1200" dirty="0">
                <a:solidFill>
                  <a:srgbClr val="2D2D2F"/>
                </a:solidFill>
                <a:latin typeface="Segoe UI" panose="020B0502040204020203" pitchFamily="34" charset="0"/>
              </a:rPr>
              <a:t>Python – Types Of Distribution</a:t>
            </a:r>
            <a:endParaRPr lang="en-US" dirty="0">
              <a:solidFill>
                <a:srgbClr val="606060"/>
              </a:solidFill>
              <a:latin typeface="Poppins"/>
            </a:endParaRPr>
          </a:p>
          <a:p>
            <a:r>
              <a:rPr lang="en-US" b="1" dirty="0">
                <a:solidFill>
                  <a:srgbClr val="606060"/>
                </a:solidFill>
                <a:latin typeface="Poppins"/>
              </a:rPr>
              <a:t>Day -18:</a:t>
            </a:r>
            <a:r>
              <a:rPr lang="en-US" dirty="0">
                <a:solidFill>
                  <a:srgbClr val="606060"/>
                </a:solidFill>
                <a:latin typeface="Poppins"/>
              </a:rPr>
              <a:t> </a:t>
            </a:r>
            <a:r>
              <a:rPr lang="en-US" sz="1200" dirty="0">
                <a:solidFill>
                  <a:srgbClr val="2D2D2F"/>
                </a:solidFill>
                <a:latin typeface="Segoe UI" panose="020B0502040204020203" pitchFamily="34" charset="0"/>
              </a:rPr>
              <a:t>Python – Correlation ,Chi-Square Test , Linear Regression</a:t>
            </a:r>
            <a:endParaRPr lang="en-US" dirty="0">
              <a:solidFill>
                <a:srgbClr val="606060"/>
              </a:solidFill>
              <a:latin typeface="Poppins"/>
            </a:endParaRPr>
          </a:p>
          <a:p>
            <a:r>
              <a:rPr lang="en-US" b="1" dirty="0">
                <a:solidFill>
                  <a:srgbClr val="606060"/>
                </a:solidFill>
                <a:latin typeface="Poppins"/>
              </a:rPr>
              <a:t>Day -19:</a:t>
            </a:r>
            <a:r>
              <a:rPr lang="en-US" dirty="0">
                <a:solidFill>
                  <a:srgbClr val="606060"/>
                </a:solidFill>
                <a:latin typeface="Poppins"/>
              </a:rPr>
              <a:t> </a:t>
            </a:r>
            <a:r>
              <a:rPr lang="en-US" sz="1200" dirty="0">
                <a:solidFill>
                  <a:srgbClr val="2D2D2F"/>
                </a:solidFill>
                <a:latin typeface="Segoe UI" panose="020B0502040204020203" pitchFamily="34" charset="0"/>
              </a:rPr>
              <a:t>Tableau – Introduction and Tools</a:t>
            </a:r>
            <a:endParaRPr lang="en-US" dirty="0">
              <a:solidFill>
                <a:srgbClr val="606060"/>
              </a:solidFill>
              <a:latin typeface="Poppins"/>
            </a:endParaRPr>
          </a:p>
          <a:p>
            <a:r>
              <a:rPr lang="en-US" b="1" dirty="0">
                <a:solidFill>
                  <a:srgbClr val="606060"/>
                </a:solidFill>
                <a:latin typeface="Poppins"/>
              </a:rPr>
              <a:t>Day -20:</a:t>
            </a:r>
            <a:r>
              <a:rPr lang="en-US" dirty="0">
                <a:solidFill>
                  <a:srgbClr val="606060"/>
                </a:solidFill>
                <a:latin typeface="Poppins"/>
              </a:rPr>
              <a:t> </a:t>
            </a:r>
            <a:r>
              <a:rPr lang="en-US" sz="1200" dirty="0">
                <a:solidFill>
                  <a:srgbClr val="2D2D2F"/>
                </a:solidFill>
                <a:latin typeface="Segoe UI" panose="020B0502040204020203" pitchFamily="34" charset="0"/>
              </a:rPr>
              <a:t>Tableau – Data Sources , Worksheets</a:t>
            </a:r>
            <a:endParaRPr lang="en-US" dirty="0">
              <a:solidFill>
                <a:srgbClr val="606060"/>
              </a:solidFill>
              <a:latin typeface="Poppins"/>
            </a:endParaRPr>
          </a:p>
          <a:p>
            <a:r>
              <a:rPr lang="en-US" b="1" dirty="0">
                <a:solidFill>
                  <a:srgbClr val="606060"/>
                </a:solidFill>
                <a:latin typeface="Poppins"/>
              </a:rPr>
              <a:t>Day -21:</a:t>
            </a:r>
            <a:r>
              <a:rPr lang="en-US" dirty="0">
                <a:solidFill>
                  <a:srgbClr val="606060"/>
                </a:solidFill>
                <a:latin typeface="Poppins"/>
              </a:rPr>
              <a:t> </a:t>
            </a:r>
            <a:r>
              <a:rPr lang="en-US" sz="1200" dirty="0">
                <a:solidFill>
                  <a:srgbClr val="2D2D2F"/>
                </a:solidFill>
                <a:latin typeface="Segoe UI" panose="020B0502040204020203" pitchFamily="34" charset="0"/>
              </a:rPr>
              <a:t>Spatial Data Science For Covid-19 Disease Prediction</a:t>
            </a:r>
            <a:endParaRPr lang="en-US" dirty="0">
              <a:solidFill>
                <a:srgbClr val="606060"/>
              </a:solidFill>
              <a:latin typeface="Poppins"/>
            </a:endParaRPr>
          </a:p>
          <a:p>
            <a:r>
              <a:rPr lang="en-US" b="1" dirty="0">
                <a:solidFill>
                  <a:srgbClr val="606060"/>
                </a:solidFill>
                <a:latin typeface="Poppins"/>
              </a:rPr>
              <a:t>Day -22:</a:t>
            </a:r>
            <a:r>
              <a:rPr lang="en-US" dirty="0">
                <a:solidFill>
                  <a:srgbClr val="606060"/>
                </a:solidFill>
                <a:latin typeface="Poppins"/>
              </a:rPr>
              <a:t>  </a:t>
            </a:r>
            <a:r>
              <a:rPr lang="en-US" sz="1200" dirty="0">
                <a:solidFill>
                  <a:srgbClr val="2D2D2F"/>
                </a:solidFill>
                <a:latin typeface="Segoe UI" panose="020B0502040204020203" pitchFamily="34" charset="0"/>
              </a:rPr>
              <a:t>Power-BI – Introduction, Installation Steps and Architecture</a:t>
            </a:r>
            <a:endParaRPr lang="en-US" dirty="0">
              <a:solidFill>
                <a:srgbClr val="606060"/>
              </a:solidFill>
              <a:latin typeface="Poppins"/>
            </a:endParaRPr>
          </a:p>
          <a:p>
            <a:r>
              <a:rPr lang="en-US" b="1" dirty="0">
                <a:solidFill>
                  <a:srgbClr val="606060"/>
                </a:solidFill>
                <a:latin typeface="Poppins"/>
              </a:rPr>
              <a:t>Day -23:</a:t>
            </a:r>
            <a:r>
              <a:rPr lang="en-US" dirty="0">
                <a:solidFill>
                  <a:srgbClr val="606060"/>
                </a:solidFill>
                <a:latin typeface="Poppins"/>
              </a:rPr>
              <a:t> </a:t>
            </a:r>
            <a:r>
              <a:rPr lang="en-US" sz="1200" dirty="0">
                <a:solidFill>
                  <a:srgbClr val="2D2D2F"/>
                </a:solidFill>
                <a:latin typeface="Segoe UI" panose="020B0502040204020203" pitchFamily="34" charset="0"/>
              </a:rPr>
              <a:t>Power-BI – Data Modelling , Visualization Options | Excel Integration</a:t>
            </a:r>
            <a:endParaRPr lang="en-US" dirty="0">
              <a:solidFill>
                <a:srgbClr val="606060"/>
              </a:solidFill>
              <a:latin typeface="Poppins"/>
            </a:endParaRPr>
          </a:p>
          <a:p>
            <a:r>
              <a:rPr lang="en-US" b="1" dirty="0">
                <a:solidFill>
                  <a:srgbClr val="606060"/>
                </a:solidFill>
                <a:latin typeface="Poppins"/>
              </a:rPr>
              <a:t>Day -24:</a:t>
            </a:r>
            <a:r>
              <a:rPr lang="en-US" dirty="0">
                <a:solidFill>
                  <a:srgbClr val="606060"/>
                </a:solidFill>
                <a:latin typeface="Poppins"/>
              </a:rPr>
              <a:t> </a:t>
            </a:r>
            <a:r>
              <a:rPr lang="en-US" sz="1200" dirty="0">
                <a:solidFill>
                  <a:srgbClr val="2D2D2F"/>
                </a:solidFill>
                <a:latin typeface="Segoe UI" panose="020B0502040204020203" pitchFamily="34" charset="0"/>
              </a:rPr>
              <a:t>Parkinson’s Disease Prediction – XG Boost Classifier</a:t>
            </a:r>
            <a:endParaRPr lang="en-US" dirty="0">
              <a:solidFill>
                <a:srgbClr val="606060"/>
              </a:solidFill>
              <a:latin typeface="Poppins"/>
            </a:endParaRPr>
          </a:p>
          <a:p>
            <a:r>
              <a:rPr lang="en-US" b="1" dirty="0">
                <a:solidFill>
                  <a:srgbClr val="606060"/>
                </a:solidFill>
                <a:latin typeface="Poppins"/>
              </a:rPr>
              <a:t>Day -25:</a:t>
            </a:r>
            <a:r>
              <a:rPr lang="en-US" dirty="0">
                <a:solidFill>
                  <a:srgbClr val="606060"/>
                </a:solidFill>
                <a:latin typeface="Poppins"/>
              </a:rPr>
              <a:t> </a:t>
            </a:r>
            <a:r>
              <a:rPr lang="en-US" sz="1200" dirty="0">
                <a:solidFill>
                  <a:srgbClr val="2D2D2F"/>
                </a:solidFill>
                <a:latin typeface="Segoe UI" panose="020B0502040204020203" pitchFamily="34" charset="0"/>
              </a:rPr>
              <a:t>House Price Prediction using Random Forest Regression</a:t>
            </a:r>
            <a:endParaRPr lang="en-US" dirty="0">
              <a:solidFill>
                <a:srgbClr val="606060"/>
              </a:solidFill>
              <a:latin typeface="Poppins"/>
            </a:endParaRPr>
          </a:p>
          <a:p>
            <a:r>
              <a:rPr lang="en-US" b="1" dirty="0">
                <a:solidFill>
                  <a:srgbClr val="606060"/>
                </a:solidFill>
                <a:latin typeface="Poppins"/>
              </a:rPr>
              <a:t>Day -26:</a:t>
            </a:r>
            <a:r>
              <a:rPr lang="en-US" dirty="0">
                <a:solidFill>
                  <a:srgbClr val="606060"/>
                </a:solidFill>
                <a:latin typeface="Poppins"/>
              </a:rPr>
              <a:t> </a:t>
            </a:r>
            <a:r>
              <a:rPr lang="en-US" sz="1200" dirty="0">
                <a:solidFill>
                  <a:srgbClr val="2D2D2F"/>
                </a:solidFill>
                <a:latin typeface="Segoe UI" panose="020B0502040204020203" pitchFamily="34" charset="0"/>
              </a:rPr>
              <a:t>Customer Segmentation Using ML – K-Means Clustering</a:t>
            </a:r>
            <a:endParaRPr lang="en-US" dirty="0">
              <a:solidFill>
                <a:srgbClr val="606060"/>
              </a:solidFill>
              <a:latin typeface="Poppins"/>
            </a:endParaRPr>
          </a:p>
          <a:p>
            <a:r>
              <a:rPr lang="en-US" b="1" dirty="0">
                <a:solidFill>
                  <a:srgbClr val="606060"/>
                </a:solidFill>
                <a:latin typeface="Poppins"/>
              </a:rPr>
              <a:t>Day -27:</a:t>
            </a:r>
            <a:r>
              <a:rPr lang="en-US" dirty="0">
                <a:solidFill>
                  <a:srgbClr val="606060"/>
                </a:solidFill>
                <a:latin typeface="Poppins"/>
              </a:rPr>
              <a:t> </a:t>
            </a:r>
            <a:r>
              <a:rPr lang="en-US" sz="1200" dirty="0">
                <a:solidFill>
                  <a:srgbClr val="2D2D2F"/>
                </a:solidFill>
                <a:latin typeface="Segoe UI" panose="020B0502040204020203" pitchFamily="34" charset="0"/>
              </a:rPr>
              <a:t>Home Loan Prediction using Decision Tree Classifier</a:t>
            </a:r>
            <a:endParaRPr lang="en-US" dirty="0">
              <a:solidFill>
                <a:srgbClr val="606060"/>
              </a:solidFill>
              <a:latin typeface="Poppins"/>
            </a:endParaRPr>
          </a:p>
          <a:p>
            <a:r>
              <a:rPr lang="en-US" b="1" dirty="0">
                <a:solidFill>
                  <a:srgbClr val="606060"/>
                </a:solidFill>
                <a:latin typeface="Poppins"/>
              </a:rPr>
              <a:t>Day -28:</a:t>
            </a:r>
            <a:r>
              <a:rPr lang="en-US" dirty="0">
                <a:solidFill>
                  <a:srgbClr val="606060"/>
                </a:solidFill>
                <a:latin typeface="Poppins"/>
              </a:rPr>
              <a:t> </a:t>
            </a:r>
            <a:r>
              <a:rPr lang="en-US" sz="1200" dirty="0">
                <a:solidFill>
                  <a:srgbClr val="2D2D2F"/>
                </a:solidFill>
                <a:latin typeface="Segoe UI" panose="020B0502040204020203" pitchFamily="34" charset="0"/>
              </a:rPr>
              <a:t>Spam Classification using NLP</a:t>
            </a:r>
            <a:endParaRPr lang="en-US" dirty="0">
              <a:solidFill>
                <a:srgbClr val="606060"/>
              </a:solidFill>
              <a:latin typeface="Poppins"/>
            </a:endParaRPr>
          </a:p>
          <a:p>
            <a:r>
              <a:rPr lang="en-US" b="1" dirty="0">
                <a:solidFill>
                  <a:srgbClr val="606060"/>
                </a:solidFill>
                <a:latin typeface="Poppins"/>
              </a:rPr>
              <a:t>Day -29:</a:t>
            </a:r>
            <a:r>
              <a:rPr lang="en-US" dirty="0">
                <a:solidFill>
                  <a:srgbClr val="606060"/>
                </a:solidFill>
                <a:latin typeface="Poppins"/>
              </a:rPr>
              <a:t> </a:t>
            </a:r>
            <a:r>
              <a:rPr lang="en-US" sz="1200" dirty="0">
                <a:solidFill>
                  <a:srgbClr val="2D2D2F"/>
                </a:solidFill>
                <a:latin typeface="Segoe UI" panose="020B0502040204020203" pitchFamily="34" charset="0"/>
              </a:rPr>
              <a:t>Hand Written Digit Recognition Using CNN</a:t>
            </a:r>
            <a:endParaRPr lang="en-US" dirty="0">
              <a:solidFill>
                <a:srgbClr val="606060"/>
              </a:solidFill>
              <a:latin typeface="Poppins"/>
            </a:endParaRPr>
          </a:p>
          <a:p>
            <a:r>
              <a:rPr lang="en-US" b="1" dirty="0">
                <a:solidFill>
                  <a:srgbClr val="606060"/>
                </a:solidFill>
                <a:latin typeface="Poppins"/>
              </a:rPr>
              <a:t>Day -30:</a:t>
            </a:r>
            <a:r>
              <a:rPr lang="en-US" dirty="0">
                <a:solidFill>
                  <a:srgbClr val="606060"/>
                </a:solidFill>
                <a:latin typeface="Poppins"/>
              </a:rPr>
              <a:t> </a:t>
            </a:r>
            <a:r>
              <a:rPr lang="en-US" sz="1200" dirty="0">
                <a:solidFill>
                  <a:srgbClr val="2D2D2F"/>
                </a:solidFill>
                <a:latin typeface="Segoe UI" panose="020B0502040204020203" pitchFamily="34" charset="0"/>
              </a:rPr>
              <a:t>Churn Prediction using Deep Learning</a:t>
            </a:r>
            <a:endParaRPr lang="en-US" dirty="0">
              <a:solidFill>
                <a:srgbClr val="606060"/>
              </a:solidFill>
              <a:latin typeface="Poppins"/>
            </a:endParaRPr>
          </a:p>
        </p:txBody>
      </p:sp>
    </p:spTree>
    <p:extLst>
      <p:ext uri="{BB962C8B-B14F-4D97-AF65-F5344CB8AC3E}">
        <p14:creationId xmlns:p14="http://schemas.microsoft.com/office/powerpoint/2010/main" val="2579727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57" y="339502"/>
            <a:ext cx="8229600" cy="857250"/>
          </a:xfrm>
        </p:spPr>
        <p:txBody>
          <a:bodyPr lIns="61960" tIns="30980" rIns="61960" bIns="30980">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794991" y="4256636"/>
            <a:ext cx="3334086" cy="354953"/>
          </a:xfrm>
          <a:prstGeom prst="rect">
            <a:avLst/>
          </a:prstGeom>
          <a:noFill/>
        </p:spPr>
        <p:txBody>
          <a:bodyPr wrap="none" lIns="61960" tIns="30980" rIns="61960" bIns="30980" rtlCol="0">
            <a:spAutoFit/>
          </a:bodyPr>
          <a:lstStyle/>
          <a:p>
            <a:r>
              <a:rPr lang="en-US" sz="1900" dirty="0"/>
              <a:t>All Projects in </a:t>
            </a:r>
            <a:r>
              <a:rPr lang="en-US" sz="1900" b="1" dirty="0"/>
              <a:t>Jupyter Notebook</a:t>
            </a:r>
            <a:endParaRPr lang="en-US" sz="1900" b="1" u="sng" dirty="0"/>
          </a:p>
        </p:txBody>
      </p:sp>
      <p:sp>
        <p:nvSpPr>
          <p:cNvPr id="6" name="Rectangle 5"/>
          <p:cNvSpPr/>
          <p:nvPr/>
        </p:nvSpPr>
        <p:spPr>
          <a:xfrm>
            <a:off x="794993" y="1290420"/>
            <a:ext cx="6567179" cy="2524778"/>
          </a:xfrm>
          <a:prstGeom prst="rect">
            <a:avLst/>
          </a:prstGeom>
        </p:spPr>
        <p:txBody>
          <a:bodyPr wrap="square" lIns="61960" tIns="30980" rIns="61960" bIns="30980">
            <a:spAutoFit/>
          </a:bodyPr>
          <a:lstStyle/>
          <a:p>
            <a:pPr marL="232349" indent="-232349">
              <a:buFont typeface="+mj-lt"/>
              <a:buAutoNum type="arabicPeriod"/>
            </a:pPr>
            <a:r>
              <a:rPr lang="en-US" sz="1600" dirty="0"/>
              <a:t>Spatial Data Science For  Covid-19 Disease Prediction     </a:t>
            </a:r>
          </a:p>
          <a:p>
            <a:pPr marL="232349" indent="-232349">
              <a:buFont typeface="+mj-lt"/>
              <a:buAutoNum type="arabicPeriod"/>
            </a:pPr>
            <a:r>
              <a:rPr lang="en-US" sz="1600" dirty="0"/>
              <a:t>Parkinson’s Disease Prediction-</a:t>
            </a:r>
            <a:r>
              <a:rPr lang="en-US" sz="1600" dirty="0" err="1"/>
              <a:t>XGBoost</a:t>
            </a:r>
            <a:r>
              <a:rPr lang="en-US" sz="1600" dirty="0"/>
              <a:t> Classifier</a:t>
            </a:r>
          </a:p>
          <a:p>
            <a:pPr marL="232349" indent="-232349">
              <a:buFont typeface="+mj-lt"/>
              <a:buAutoNum type="arabicPeriod"/>
            </a:pPr>
            <a:r>
              <a:rPr lang="en-US" sz="1600" dirty="0"/>
              <a:t>House Price Prediction-Random Forest Regression</a:t>
            </a:r>
          </a:p>
          <a:p>
            <a:pPr marL="232349" indent="-232349">
              <a:buFont typeface="+mj-lt"/>
              <a:buAutoNum type="arabicPeriod"/>
            </a:pPr>
            <a:r>
              <a:rPr lang="en-US" sz="1600" dirty="0"/>
              <a:t>Customer Segmentation Using ML-K-Means Clustering</a:t>
            </a:r>
          </a:p>
          <a:p>
            <a:pPr marL="232349" indent="-232349">
              <a:buFont typeface="+mj-lt"/>
              <a:buAutoNum type="arabicPeriod"/>
            </a:pPr>
            <a:r>
              <a:rPr lang="en-US" sz="1600" dirty="0"/>
              <a:t>Home Loan Prediction-Decision Tree Classifier</a:t>
            </a:r>
          </a:p>
          <a:p>
            <a:pPr marL="232349" indent="-232349">
              <a:buFont typeface="+mj-lt"/>
              <a:buAutoNum type="arabicPeriod"/>
            </a:pPr>
            <a:r>
              <a:rPr lang="en-US" sz="1600" dirty="0"/>
              <a:t>Spam Classification-NLP</a:t>
            </a:r>
          </a:p>
          <a:p>
            <a:pPr marL="232349" indent="-232349">
              <a:buFont typeface="+mj-lt"/>
              <a:buAutoNum type="arabicPeriod"/>
            </a:pPr>
            <a:r>
              <a:rPr lang="en-US" sz="1600" dirty="0"/>
              <a:t>Hand Written Digit Recognition Using Python-CNN</a:t>
            </a:r>
          </a:p>
          <a:p>
            <a:pPr marL="232349" indent="-232349">
              <a:buFont typeface="+mj-lt"/>
              <a:buAutoNum type="arabicPeriod"/>
            </a:pPr>
            <a:r>
              <a:rPr lang="en-US" sz="1600" dirty="0"/>
              <a:t>Churn Prediction-Deep Learning</a:t>
            </a:r>
          </a:p>
          <a:p>
            <a:pPr marL="232349" indent="-232349">
              <a:buFont typeface="+mj-lt"/>
              <a:buAutoNum type="arabicPeriod"/>
            </a:pPr>
            <a:r>
              <a:rPr lang="en-US" sz="1600" dirty="0"/>
              <a:t>Crop Yield Prediction</a:t>
            </a:r>
          </a:p>
          <a:p>
            <a:pPr marL="232349" indent="-232349">
              <a:buFont typeface="+mj-lt"/>
              <a:buAutoNum type="arabicPeriod"/>
            </a:pPr>
            <a:r>
              <a:rPr lang="en-US" sz="1600" dirty="0"/>
              <a:t>Ground water level prediction</a:t>
            </a:r>
          </a:p>
        </p:txBody>
      </p:sp>
    </p:spTree>
    <p:extLst>
      <p:ext uri="{BB962C8B-B14F-4D97-AF65-F5344CB8AC3E}">
        <p14:creationId xmlns:p14="http://schemas.microsoft.com/office/powerpoint/2010/main" val="1016648953"/>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95" y="968130"/>
            <a:ext cx="8238600" cy="478200"/>
          </a:xfrm>
        </p:spPr>
        <p:txBody>
          <a:bodyPr lIns="61960" tIns="30980" rIns="61960" bIns="30980"/>
          <a:lstStyle/>
          <a:p>
            <a:pPr algn="l"/>
            <a:r>
              <a:rPr lang="en-US" sz="2400" u="sng" dirty="0">
                <a:solidFill>
                  <a:schemeClr val="tx1"/>
                </a:solidFill>
              </a:rPr>
              <a:t>What</a:t>
            </a:r>
            <a:r>
              <a:rPr lang="en-US" sz="2400" dirty="0">
                <a:solidFill>
                  <a:schemeClr val="tx1"/>
                </a:solidFill>
              </a:rPr>
              <a:t> you will </a:t>
            </a:r>
            <a:r>
              <a:rPr lang="en-US" sz="2400" u="sng" dirty="0">
                <a:solidFill>
                  <a:schemeClr val="tx1"/>
                </a:solidFill>
              </a:rPr>
              <a:t>get</a:t>
            </a:r>
            <a:r>
              <a:rPr lang="en-US" sz="2400" dirty="0">
                <a:solidFill>
                  <a:schemeClr val="tx1"/>
                </a:solidFill>
              </a:rPr>
              <a:t> from this Free 30 Days Master Class?</a:t>
            </a:r>
          </a:p>
        </p:txBody>
      </p:sp>
      <p:sp>
        <p:nvSpPr>
          <p:cNvPr id="3" name="Rectangle 2"/>
          <p:cNvSpPr/>
          <p:nvPr/>
        </p:nvSpPr>
        <p:spPr>
          <a:xfrm>
            <a:off x="1577610" y="1948363"/>
            <a:ext cx="5702538" cy="1170561"/>
          </a:xfrm>
          <a:prstGeom prst="rect">
            <a:avLst/>
          </a:prstGeom>
        </p:spPr>
        <p:txBody>
          <a:bodyPr wrap="square" lIns="61960" tIns="30980" rIns="61960" bIns="30980">
            <a:spAutoFit/>
          </a:bodyPr>
          <a:lstStyle/>
          <a:p>
            <a:pPr marL="309799" indent="-309799">
              <a:buFont typeface="+mj-lt"/>
              <a:buAutoNum type="arabicPeriod"/>
            </a:pPr>
            <a:r>
              <a:rPr lang="en-US" sz="2400" dirty="0">
                <a:latin typeface="Times New Roman" panose="02020603050405020304" pitchFamily="18" charset="0"/>
                <a:cs typeface="Times New Roman" panose="02020603050405020304" pitchFamily="18" charset="0"/>
              </a:rPr>
              <a:t>You can attend YouTube Live Class</a:t>
            </a:r>
          </a:p>
          <a:p>
            <a:pPr marL="309799" indent="-309799">
              <a:buFont typeface="+mj-lt"/>
              <a:buAutoNum type="arabicPeriod"/>
            </a:pPr>
            <a:r>
              <a:rPr lang="en-US" sz="24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1882775095"/>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748" y="2233961"/>
            <a:ext cx="5886584" cy="783316"/>
          </a:xfrm>
        </p:spPr>
        <p:txBody>
          <a:bodyPr/>
          <a:lstStyle/>
          <a:p>
            <a:r>
              <a:rPr lang="en-US" sz="1900" dirty="0">
                <a:solidFill>
                  <a:schemeClr val="bg2">
                    <a:lumMod val="50000"/>
                  </a:schemeClr>
                </a:solidFill>
              </a:rPr>
              <a:t>Ans :</a:t>
            </a:r>
            <a:r>
              <a:rPr lang="en-US" sz="1900" dirty="0"/>
              <a:t> </a:t>
            </a:r>
            <a:r>
              <a:rPr lang="en-US" sz="1200" dirty="0"/>
              <a:t>During the Live Class, organizer will post </a:t>
            </a:r>
            <a:r>
              <a:rPr lang="en-US" sz="1200" u="sng" dirty="0">
                <a:solidFill>
                  <a:srgbClr val="FF0000"/>
                </a:solidFill>
              </a:rPr>
              <a:t>Google Form link </a:t>
            </a:r>
            <a:r>
              <a:rPr lang="en-US" sz="1200" dirty="0"/>
              <a:t>in </a:t>
            </a:r>
            <a:r>
              <a:rPr lang="en-US" sz="1200" u="sng" dirty="0">
                <a:solidFill>
                  <a:srgbClr val="FF0000"/>
                </a:solidFill>
              </a:rPr>
              <a:t>Live Chat. </a:t>
            </a:r>
            <a:r>
              <a:rPr lang="en-US" sz="1200" dirty="0">
                <a:solidFill>
                  <a:schemeClr val="tx1"/>
                </a:solidFill>
              </a:rPr>
              <a:t>The Participants should submit the from on daily basis. </a:t>
            </a:r>
            <a:br>
              <a:rPr lang="en-US" sz="1200" dirty="0">
                <a:solidFill>
                  <a:schemeClr val="tx1"/>
                </a:solidFill>
              </a:rPr>
            </a:br>
            <a:r>
              <a:rPr lang="en-US" sz="1200" dirty="0">
                <a:solidFill>
                  <a:srgbClr val="C00000"/>
                </a:solidFill>
              </a:rPr>
              <a:t>Minimum 25 Days </a:t>
            </a:r>
            <a:r>
              <a:rPr lang="en-US" sz="1200" dirty="0">
                <a:solidFill>
                  <a:schemeClr val="tx1"/>
                </a:solidFill>
              </a:rPr>
              <a:t>Attendance is Required to get Free Master Class Participation Certificate.</a:t>
            </a:r>
          </a:p>
        </p:txBody>
      </p:sp>
      <p:sp>
        <p:nvSpPr>
          <p:cNvPr id="3" name="Title 2"/>
          <p:cNvSpPr>
            <a:spLocks noGrp="1"/>
          </p:cNvSpPr>
          <p:nvPr>
            <p:ph type="title" idx="2"/>
          </p:nvPr>
        </p:nvSpPr>
        <p:spPr>
          <a:xfrm>
            <a:off x="1589083" y="771551"/>
            <a:ext cx="5850559" cy="1462408"/>
          </a:xfrm>
        </p:spPr>
        <p:txBody>
          <a:bodyPr/>
          <a:lstStyle/>
          <a:p>
            <a:r>
              <a:rPr lang="en-US" sz="3300" dirty="0">
                <a:solidFill>
                  <a:schemeClr val="bg2">
                    <a:lumMod val="50000"/>
                  </a:schemeClr>
                </a:solidFill>
              </a:rPr>
              <a:t>How to mark </a:t>
            </a:r>
            <a:r>
              <a:rPr lang="en-US" sz="3300" dirty="0"/>
              <a:t>your </a:t>
            </a:r>
            <a:r>
              <a:rPr lang="en-US" sz="3300" dirty="0">
                <a:solidFill>
                  <a:schemeClr val="bg2">
                    <a:lumMod val="50000"/>
                  </a:schemeClr>
                </a:solidFill>
              </a:rPr>
              <a:t>Attendance</a:t>
            </a:r>
            <a:r>
              <a:rPr lang="en-US" sz="3300" dirty="0"/>
              <a:t> in </a:t>
            </a:r>
            <a:r>
              <a:rPr lang="en-US" sz="3300" dirty="0">
                <a:solidFill>
                  <a:schemeClr val="bg2">
                    <a:lumMod val="50000"/>
                  </a:schemeClr>
                </a:solidFill>
              </a:rPr>
              <a:t>YouTube Live Class</a:t>
            </a:r>
            <a:r>
              <a:rPr lang="en-US" sz="3300" dirty="0"/>
              <a:t>?</a:t>
            </a:r>
          </a:p>
        </p:txBody>
      </p:sp>
      <p:sp>
        <p:nvSpPr>
          <p:cNvPr id="6" name="Rectangle 5"/>
          <p:cNvSpPr/>
          <p:nvPr/>
        </p:nvSpPr>
        <p:spPr>
          <a:xfrm>
            <a:off x="1682748" y="3501533"/>
            <a:ext cx="5756892" cy="893562"/>
          </a:xfrm>
          <a:prstGeom prst="rect">
            <a:avLst/>
          </a:prstGeom>
          <a:ln>
            <a:solidFill>
              <a:srgbClr val="FF0000"/>
            </a:solidFill>
          </a:ln>
        </p:spPr>
        <p:txBody>
          <a:bodyPr wrap="square" lIns="61960" tIns="30980" rIns="61960" bIns="30980">
            <a:spAutoFit/>
          </a:bodyPr>
          <a:lstStyle/>
          <a:p>
            <a:r>
              <a:rPr lang="en-US" sz="1400" dirty="0">
                <a:solidFill>
                  <a:schemeClr val="bg2">
                    <a:lumMod val="50000"/>
                  </a:schemeClr>
                </a:solidFill>
              </a:rPr>
              <a:t>Note :</a:t>
            </a:r>
            <a:r>
              <a:rPr lang="en-US" sz="1400" dirty="0"/>
              <a:t> </a:t>
            </a:r>
            <a:r>
              <a:rPr lang="en-US" dirty="0"/>
              <a:t>The Link will be available during the Live. From the LIVE Class date, the live video will get removed from the YouTube in 3 days. </a:t>
            </a:r>
            <a:endParaRPr lang="en-US" u="sng" dirty="0">
              <a:solidFill>
                <a:srgbClr val="FF0000"/>
              </a:solidFill>
            </a:endParaRPr>
          </a:p>
        </p:txBody>
      </p:sp>
    </p:spTree>
    <p:extLst>
      <p:ext uri="{BB962C8B-B14F-4D97-AF65-F5344CB8AC3E}">
        <p14:creationId xmlns:p14="http://schemas.microsoft.com/office/powerpoint/2010/main" val="1089245343"/>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1960" tIns="30980" rIns="61960" bIns="30980">
            <a:normAutofit fontScale="90000"/>
          </a:bodyPr>
          <a:lstStyle/>
          <a:p>
            <a:pPr algn="l"/>
            <a:r>
              <a:rPr lang="en-US" sz="2700" dirty="0" smtClean="0"/>
              <a:t/>
            </a:r>
            <a:br>
              <a:rPr lang="en-US" sz="2700" dirty="0" smtClean="0"/>
            </a:br>
            <a:r>
              <a:rPr lang="en-US" sz="3600" dirty="0" smtClean="0">
                <a:solidFill>
                  <a:schemeClr val="bg1"/>
                </a:solidFill>
                <a:latin typeface="Times New Roman" panose="02020603050405020304" pitchFamily="18" charset="0"/>
                <a:cs typeface="Times New Roman" panose="02020603050405020304" pitchFamily="18" charset="0"/>
              </a:rPr>
              <a:t>Sample </a:t>
            </a:r>
            <a:r>
              <a:rPr lang="en-US" sz="3600" dirty="0">
                <a:solidFill>
                  <a:schemeClr val="bg1"/>
                </a:solidFill>
                <a:latin typeface="Times New Roman" panose="02020603050405020304" pitchFamily="18" charset="0"/>
                <a:cs typeface="Times New Roman" panose="02020603050405020304" pitchFamily="18" charset="0"/>
              </a:rPr>
              <a:t>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7676" y="1131590"/>
            <a:ext cx="4876365" cy="34466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927" y="2115654"/>
            <a:ext cx="2109728" cy="1620054"/>
          </a:xfrm>
          <a:prstGeom prst="rect">
            <a:avLst/>
          </a:prstGeom>
        </p:spPr>
      </p:pic>
    </p:spTree>
    <p:extLst>
      <p:ext uri="{BB962C8B-B14F-4D97-AF65-F5344CB8AC3E}">
        <p14:creationId xmlns:p14="http://schemas.microsoft.com/office/powerpoint/2010/main" val="159290166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5851" y="2854998"/>
            <a:ext cx="5965841" cy="435394"/>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403650" y="1203598"/>
            <a:ext cx="7396407" cy="955896"/>
          </a:xfrm>
        </p:spPr>
        <p:txBody>
          <a:bodyPr/>
          <a:lstStyle/>
          <a:p>
            <a:pPr algn="l"/>
            <a:r>
              <a:rPr lang="en-US" sz="2700" dirty="0"/>
              <a:t>You can get chance to apply 1 Month Internship on Data Science &amp; Analytics Master Class</a:t>
            </a:r>
          </a:p>
        </p:txBody>
      </p:sp>
      <p:sp>
        <p:nvSpPr>
          <p:cNvPr id="5" name="Subtitle 3"/>
          <p:cNvSpPr txBox="1">
            <a:spLocks/>
          </p:cNvSpPr>
          <p:nvPr/>
        </p:nvSpPr>
        <p:spPr>
          <a:xfrm>
            <a:off x="1096446" y="361695"/>
            <a:ext cx="5091544" cy="1001886"/>
          </a:xfrm>
          <a:prstGeom prst="rect">
            <a:avLst/>
          </a:prstGeom>
          <a:noFill/>
          <a:ln>
            <a:noFill/>
          </a:ln>
        </p:spPr>
        <p:txBody>
          <a:bodyPr spcFirstLastPara="1" wrap="square" lIns="61950" tIns="61950" rIns="61950" bIns="6195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3700" b="1" dirty="0"/>
              <a:t>On Demand</a:t>
            </a:r>
          </a:p>
        </p:txBody>
      </p:sp>
    </p:spTree>
    <p:extLst>
      <p:ext uri="{BB962C8B-B14F-4D97-AF65-F5344CB8AC3E}">
        <p14:creationId xmlns:p14="http://schemas.microsoft.com/office/powerpoint/2010/main" val="398310632"/>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554" y="267496"/>
            <a:ext cx="4222798" cy="1008111"/>
          </a:xfrm>
        </p:spPr>
        <p:txBody>
          <a:bodyPr/>
          <a:lstStyle/>
          <a:p>
            <a:r>
              <a:rPr lang="en-US" sz="4100" dirty="0"/>
              <a:t>What is Internship????</a:t>
            </a:r>
          </a:p>
        </p:txBody>
      </p:sp>
      <p:grpSp>
        <p:nvGrpSpPr>
          <p:cNvPr id="9" name="Group 8"/>
          <p:cNvGrpSpPr/>
          <p:nvPr/>
        </p:nvGrpSpPr>
        <p:grpSpPr>
          <a:xfrm>
            <a:off x="1547664" y="1419623"/>
            <a:ext cx="6339624" cy="3495748"/>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solidFill>
                    <a:schemeClr val="bg1"/>
                  </a:solidFill>
                </a:rPr>
                <a:t>Grow</a:t>
              </a:r>
            </a:p>
          </p:txBody>
        </p:sp>
      </p:grpSp>
    </p:spTree>
    <p:extLst>
      <p:ext uri="{BB962C8B-B14F-4D97-AF65-F5344CB8AC3E}">
        <p14:creationId xmlns:p14="http://schemas.microsoft.com/office/powerpoint/2010/main" val="277596984"/>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2219985749"/>
              </p:ext>
            </p:extLst>
          </p:nvPr>
        </p:nvGraphicFramePr>
        <p:xfrm>
          <a:off x="2" y="75104"/>
          <a:ext cx="8940527" cy="4886910"/>
        </p:xfrm>
        <a:graphic>
          <a:graphicData uri="http://schemas.openxmlformats.org/drawingml/2006/table">
            <a:tbl>
              <a:tblPr firstRow="1" bandRow="1">
                <a:tableStyleId>{08FB837D-C827-4EFA-A057-4D05807E0F7C}</a:tableStyleId>
              </a:tblPr>
              <a:tblGrid>
                <a:gridCol w="3545384"/>
                <a:gridCol w="5395143"/>
              </a:tblGrid>
              <a:tr h="349730">
                <a:tc>
                  <a:txBody>
                    <a:bodyPr/>
                    <a:lstStyle/>
                    <a:p>
                      <a:pPr algn="ctr"/>
                      <a:r>
                        <a:rPr lang="en-US" sz="1600" dirty="0" smtClean="0"/>
                        <a:t>Free Master Class DSA</a:t>
                      </a:r>
                      <a:endParaRPr lang="en-US" sz="1600" dirty="0"/>
                    </a:p>
                  </a:txBody>
                  <a:tcPr marL="61964" marR="61964" marT="30984" marB="30984"/>
                </a:tc>
                <a:tc>
                  <a:txBody>
                    <a:bodyPr/>
                    <a:lstStyle/>
                    <a:p>
                      <a:pPr algn="ctr"/>
                      <a:r>
                        <a:rPr lang="en-US" sz="1600" dirty="0" smtClean="0"/>
                        <a:t>1</a:t>
                      </a:r>
                      <a:r>
                        <a:rPr lang="en-US" sz="1600" baseline="0" dirty="0" smtClean="0"/>
                        <a:t> Month Internship on DSA</a:t>
                      </a:r>
                      <a:endParaRPr lang="en-US" sz="1600" dirty="0"/>
                    </a:p>
                  </a:txBody>
                  <a:tcPr marL="61964" marR="61964" marT="30984" marB="30984"/>
                </a:tc>
              </a:tr>
              <a:tr h="557706">
                <a:tc>
                  <a:txBody>
                    <a:bodyPr/>
                    <a:lstStyle/>
                    <a:p>
                      <a:r>
                        <a:rPr lang="en-US" sz="1600" dirty="0" smtClean="0"/>
                        <a:t>Master Class Participation Certificate</a:t>
                      </a:r>
                      <a:endParaRPr lang="en-US" sz="1600" dirty="0"/>
                    </a:p>
                  </a:txBody>
                  <a:tcPr marL="61964" marR="61964" marT="30984" marB="30984"/>
                </a:tc>
                <a:tc>
                  <a:txBody>
                    <a:bodyPr/>
                    <a:lstStyle/>
                    <a:p>
                      <a:r>
                        <a:rPr lang="en-US" sz="1600" dirty="0" smtClean="0"/>
                        <a:t>Internship Completion</a:t>
                      </a:r>
                      <a:r>
                        <a:rPr lang="en-US" sz="1600" baseline="0" dirty="0" smtClean="0"/>
                        <a:t> Certificate</a:t>
                      </a:r>
                      <a:endParaRPr lang="en-US" sz="1600" dirty="0"/>
                    </a:p>
                  </a:txBody>
                  <a:tcPr marL="61964" marR="61964" marT="30984" marB="30984"/>
                </a:tc>
              </a:tr>
              <a:tr h="557706">
                <a:tc>
                  <a:txBody>
                    <a:bodyPr/>
                    <a:lstStyle/>
                    <a:p>
                      <a:r>
                        <a:rPr lang="en-US" sz="1600" dirty="0" smtClean="0"/>
                        <a:t>Minimum 25 Class should attend YouTube</a:t>
                      </a:r>
                      <a:r>
                        <a:rPr lang="en-US" sz="1600" baseline="0" dirty="0" smtClean="0"/>
                        <a:t> Live</a:t>
                      </a:r>
                      <a:endParaRPr lang="en-US" sz="1600" dirty="0"/>
                    </a:p>
                  </a:txBody>
                  <a:tcPr marL="61964" marR="61964" marT="30984" marB="30984"/>
                </a:tc>
                <a:tc>
                  <a:txBody>
                    <a:bodyPr/>
                    <a:lstStyle/>
                    <a:p>
                      <a:r>
                        <a:rPr lang="en-US" sz="1600" dirty="0" smtClean="0"/>
                        <a:t>Recorded Class</a:t>
                      </a:r>
                      <a:r>
                        <a:rPr lang="en-US" sz="1600" baseline="0" dirty="0" smtClean="0"/>
                        <a:t> Link will be provided. – LMS Portal Access</a:t>
                      </a:r>
                      <a:endParaRPr lang="en-US" sz="1600" dirty="0"/>
                    </a:p>
                  </a:txBody>
                  <a:tcPr marL="61964" marR="61964" marT="30984" marB="30984"/>
                </a:tc>
              </a:tr>
              <a:tr h="557706">
                <a:tc>
                  <a:txBody>
                    <a:bodyPr/>
                    <a:lstStyle/>
                    <a:p>
                      <a:r>
                        <a:rPr lang="en-US" sz="1600" dirty="0" smtClean="0"/>
                        <a:t>YouTube</a:t>
                      </a:r>
                      <a:r>
                        <a:rPr lang="en-US" sz="1600" baseline="0" dirty="0" smtClean="0"/>
                        <a:t> Live Mandatory</a:t>
                      </a:r>
                      <a:endParaRPr lang="en-US" sz="1600" dirty="0"/>
                    </a:p>
                  </a:txBody>
                  <a:tcPr marL="61964" marR="61964" marT="30984" marB="30984"/>
                </a:tc>
                <a:tc>
                  <a:txBody>
                    <a:bodyPr/>
                    <a:lstStyle/>
                    <a:p>
                      <a:r>
                        <a:rPr lang="en-US" sz="1600" dirty="0" smtClean="0"/>
                        <a:t>Your Choice. You can attend Live</a:t>
                      </a:r>
                      <a:r>
                        <a:rPr lang="en-US" sz="1600" baseline="0" dirty="0" smtClean="0"/>
                        <a:t> or else You can watch Recorded Class in LMS Portal</a:t>
                      </a:r>
                      <a:endParaRPr lang="en-US" sz="1600" dirty="0"/>
                    </a:p>
                  </a:txBody>
                  <a:tcPr marL="61964" marR="61964" marT="30984" marB="30984"/>
                </a:tc>
              </a:tr>
              <a:tr h="557706">
                <a:tc>
                  <a:txBody>
                    <a:bodyPr/>
                    <a:lstStyle/>
                    <a:p>
                      <a:r>
                        <a:rPr lang="en-US" sz="1600" dirty="0" smtClean="0"/>
                        <a:t>All Projects Demo class</a:t>
                      </a:r>
                      <a:r>
                        <a:rPr lang="en-US" sz="1600" baseline="0" dirty="0" smtClean="0"/>
                        <a:t> in YouTube Live</a:t>
                      </a:r>
                      <a:endParaRPr lang="en-US" sz="1600" dirty="0"/>
                    </a:p>
                  </a:txBody>
                  <a:tcPr marL="61964" marR="61964" marT="30984" marB="30984"/>
                </a:tc>
                <a:tc>
                  <a:txBody>
                    <a:bodyPr/>
                    <a:lstStyle/>
                    <a:p>
                      <a:r>
                        <a:rPr lang="en-US" sz="1600" dirty="0" smtClean="0"/>
                        <a:t>Step by Step Video</a:t>
                      </a:r>
                      <a:r>
                        <a:rPr lang="en-US" sz="1600" baseline="0" dirty="0" smtClean="0"/>
                        <a:t> Explanation Content in LMS Portal</a:t>
                      </a:r>
                      <a:endParaRPr lang="en-US" sz="1600" dirty="0"/>
                    </a:p>
                  </a:txBody>
                  <a:tcPr marL="61964" marR="61964" marT="30984" marB="30984"/>
                </a:tc>
              </a:tr>
              <a:tr h="349730">
                <a:tc>
                  <a:txBody>
                    <a:bodyPr/>
                    <a:lstStyle/>
                    <a:p>
                      <a:r>
                        <a:rPr lang="en-US" sz="1600" dirty="0" smtClean="0"/>
                        <a:t>Access : 3 Days</a:t>
                      </a:r>
                      <a:endParaRPr lang="en-US" sz="1600" dirty="0"/>
                    </a:p>
                  </a:txBody>
                  <a:tcPr marL="61964" marR="61964" marT="30984" marB="30984"/>
                </a:tc>
                <a:tc>
                  <a:txBody>
                    <a:bodyPr/>
                    <a:lstStyle/>
                    <a:p>
                      <a:r>
                        <a:rPr lang="en-US" sz="1600" dirty="0" smtClean="0"/>
                        <a:t>VIP WhatsApp Group Support</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PPTs </a:t>
                      </a:r>
                      <a:endParaRPr lang="en-US" sz="1600" dirty="0"/>
                    </a:p>
                  </a:txBody>
                  <a:tcPr marL="61964" marR="61964" marT="30984" marB="30984"/>
                </a:tc>
              </a:tr>
              <a:tr h="557706">
                <a:tc>
                  <a:txBody>
                    <a:bodyPr/>
                    <a:lstStyle/>
                    <a:p>
                      <a:endParaRPr lang="en-US" sz="1600" dirty="0"/>
                    </a:p>
                  </a:txBody>
                  <a:tcPr marL="61964" marR="61964" marT="30984" marB="30984"/>
                </a:tc>
                <a:tc>
                  <a:txBody>
                    <a:bodyPr/>
                    <a:lstStyle/>
                    <a:p>
                      <a:r>
                        <a:rPr lang="en-US" sz="1600" dirty="0" smtClean="0"/>
                        <a:t>4 </a:t>
                      </a:r>
                      <a:r>
                        <a:rPr lang="en-US" sz="1600" dirty="0" err="1" smtClean="0"/>
                        <a:t>Nos</a:t>
                      </a:r>
                      <a:r>
                        <a:rPr lang="en-US" sz="1600" dirty="0" smtClean="0"/>
                        <a:t> of Hackathon Class in Zoom Live. The</a:t>
                      </a:r>
                      <a:r>
                        <a:rPr lang="en-US" sz="1600" baseline="0" dirty="0" smtClean="0"/>
                        <a:t> Recording also will be provided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You Can Download All Project Files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Mentor</a:t>
                      </a:r>
                      <a:r>
                        <a:rPr lang="en-US" sz="1600" baseline="0" dirty="0" smtClean="0"/>
                        <a:t> will guide you to finish 10 Projects </a:t>
                      </a:r>
                      <a:endParaRPr lang="en-US" sz="1600" dirty="0"/>
                    </a:p>
                  </a:txBody>
                  <a:tcPr marL="61964" marR="61964" marT="30984" marB="30984"/>
                </a:tc>
              </a:tr>
              <a:tr h="349730">
                <a:tc>
                  <a:txBody>
                    <a:bodyPr/>
                    <a:lstStyle/>
                    <a:p>
                      <a:endParaRPr lang="en-US" sz="1600" dirty="0"/>
                    </a:p>
                  </a:txBody>
                  <a:tcPr marL="61964" marR="61964" marT="30984" marB="30984"/>
                </a:tc>
                <a:tc>
                  <a:txBody>
                    <a:bodyPr/>
                    <a:lstStyle/>
                    <a:p>
                      <a:r>
                        <a:rPr lang="en-US" sz="1600" dirty="0" smtClean="0"/>
                        <a:t>Access : 60 Days</a:t>
                      </a:r>
                      <a:endParaRPr lang="en-US" sz="1600" dirty="0"/>
                    </a:p>
                  </a:txBody>
                  <a:tcPr marL="61964" marR="61964" marT="30984" marB="30984"/>
                </a:tc>
              </a:tr>
            </a:tbl>
          </a:graphicData>
        </a:graphic>
      </p:graphicFrame>
    </p:spTree>
    <p:extLst>
      <p:ext uri="{BB962C8B-B14F-4D97-AF65-F5344CB8AC3E}">
        <p14:creationId xmlns:p14="http://schemas.microsoft.com/office/powerpoint/2010/main" val="3043023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00064"/>
            <a:ext cx="2902427" cy="1933507"/>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065584" y="699543"/>
            <a:ext cx="5641765" cy="1728163"/>
          </a:xfrm>
          <a:prstGeom prst="rect">
            <a:avLst/>
          </a:prstGeom>
        </p:spPr>
        <p:txBody>
          <a:bodyPr spcFirstLastPara="1" wrap="square" lIns="0" tIns="0" rIns="0" bIns="0" anchor="ctr" anchorCtr="0">
            <a:noAutofit/>
          </a:bodyPr>
          <a:lstStyle/>
          <a:p>
            <a:r>
              <a:rPr lang="en" sz="4100" dirty="0"/>
              <a:t>30 Days </a:t>
            </a:r>
            <a:br>
              <a:rPr lang="en" sz="4100" dirty="0"/>
            </a:br>
            <a:r>
              <a:rPr lang="en" sz="4100" dirty="0">
                <a:solidFill>
                  <a:srgbClr val="C00000"/>
                </a:solidFill>
              </a:rPr>
              <a:t>Data Scinece &amp; Analytics </a:t>
            </a:r>
            <a:r>
              <a:rPr lang="en" sz="4100" dirty="0"/>
              <a:t>Master Class</a:t>
            </a:r>
            <a:endParaRPr sz="4100" dirty="0"/>
          </a:p>
        </p:txBody>
      </p:sp>
      <p:sp>
        <p:nvSpPr>
          <p:cNvPr id="2" name="TextBox 1"/>
          <p:cNvSpPr txBox="1"/>
          <p:nvPr/>
        </p:nvSpPr>
        <p:spPr>
          <a:xfrm>
            <a:off x="2902427" y="4264190"/>
            <a:ext cx="3732656" cy="693507"/>
          </a:xfrm>
          <a:prstGeom prst="rect">
            <a:avLst/>
          </a:prstGeom>
          <a:noFill/>
        </p:spPr>
        <p:txBody>
          <a:bodyPr wrap="none" lIns="61960" tIns="30980" rIns="61960" bIns="30980" rtlCol="0">
            <a:spAutoFit/>
          </a:bodyPr>
          <a:lstStyle/>
          <a:p>
            <a:r>
              <a:rPr lang="en-US" sz="4100" dirty="0">
                <a:solidFill>
                  <a:schemeClr val="bg2">
                    <a:lumMod val="75000"/>
                  </a:schemeClr>
                </a:solidFill>
              </a:rPr>
              <a:t>Free Registration</a:t>
            </a:r>
          </a:p>
        </p:txBody>
      </p:sp>
      <p:sp>
        <p:nvSpPr>
          <p:cNvPr id="3" name="TextBox 2"/>
          <p:cNvSpPr txBox="1"/>
          <p:nvPr/>
        </p:nvSpPr>
        <p:spPr>
          <a:xfrm>
            <a:off x="2902428" y="2866816"/>
            <a:ext cx="4990116" cy="524230"/>
          </a:xfrm>
          <a:prstGeom prst="rect">
            <a:avLst/>
          </a:prstGeom>
          <a:noFill/>
        </p:spPr>
        <p:txBody>
          <a:bodyPr wrap="none" lIns="61960" tIns="30980" rIns="61960" bIns="30980" rtlCol="0">
            <a:spAutoFit/>
          </a:bodyPr>
          <a:lstStyle/>
          <a:p>
            <a:r>
              <a:rPr lang="en-US" sz="3000" dirty="0">
                <a:solidFill>
                  <a:schemeClr val="bg2">
                    <a:lumMod val="75000"/>
                  </a:schemeClr>
                </a:solidFill>
              </a:rPr>
              <a:t>Day1 : Python for Data Science </a:t>
            </a:r>
          </a:p>
        </p:txBody>
      </p:sp>
      <p:sp>
        <p:nvSpPr>
          <p:cNvPr id="4" name="TextBox 3"/>
          <p:cNvSpPr txBox="1"/>
          <p:nvPr/>
        </p:nvSpPr>
        <p:spPr>
          <a:xfrm>
            <a:off x="4261244" y="3674683"/>
            <a:ext cx="1809887" cy="339564"/>
          </a:xfrm>
          <a:prstGeom prst="rect">
            <a:avLst/>
          </a:prstGeom>
          <a:noFill/>
        </p:spPr>
        <p:txBody>
          <a:bodyPr wrap="none" lIns="61960" tIns="30980" rIns="61960" bIns="30980" rtlCol="0">
            <a:spAutoFit/>
          </a:bodyPr>
          <a:lstStyle/>
          <a:p>
            <a:r>
              <a:rPr lang="en-US" dirty="0" smtClean="0">
                <a:solidFill>
                  <a:schemeClr val="bg2">
                    <a:lumMod val="75000"/>
                  </a:schemeClr>
                </a:solidFill>
              </a:rPr>
              <a:t>Time: 6.00 PM IST</a:t>
            </a:r>
            <a:endParaRPr lang="en-US" dirty="0">
              <a:solidFill>
                <a:schemeClr val="bg2">
                  <a:lumMod val="75000"/>
                </a:schemeClr>
              </a:solidFill>
            </a:endParaRPr>
          </a:p>
        </p:txBody>
      </p:sp>
    </p:spTree>
    <p:extLst>
      <p:ext uri="{BB962C8B-B14F-4D97-AF65-F5344CB8AC3E}">
        <p14:creationId xmlns:p14="http://schemas.microsoft.com/office/powerpoint/2010/main" val="3952872117"/>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1604" y="1307101"/>
            <a:ext cx="8464919" cy="2529300"/>
          </a:xfrm>
        </p:spPr>
        <p:txBody>
          <a:bodyPr/>
          <a:lstStyle/>
          <a:p>
            <a:r>
              <a:rPr lang="en-US" sz="4500" u="sng" dirty="0"/>
              <a:t>Pantech</a:t>
            </a:r>
            <a:r>
              <a:rPr lang="en-US" sz="4500" dirty="0"/>
              <a:t> will make you to </a:t>
            </a:r>
            <a:r>
              <a:rPr lang="en-US" sz="4500" u="sng" dirty="0">
                <a:solidFill>
                  <a:srgbClr val="FF0000"/>
                </a:solidFill>
              </a:rPr>
              <a:t>Create 10 Projects</a:t>
            </a:r>
            <a:r>
              <a:rPr lang="en-US" sz="4500" dirty="0"/>
              <a:t> in Data Science &amp; Analytics in </a:t>
            </a:r>
            <a:r>
              <a:rPr lang="en-US" sz="4500" u="sng" dirty="0">
                <a:solidFill>
                  <a:srgbClr val="FF0000"/>
                </a:solidFill>
              </a:rPr>
              <a:t>30 Days</a:t>
            </a:r>
          </a:p>
        </p:txBody>
      </p:sp>
      <p:sp>
        <p:nvSpPr>
          <p:cNvPr id="5" name="TextBox 4"/>
          <p:cNvSpPr txBox="1"/>
          <p:nvPr/>
        </p:nvSpPr>
        <p:spPr>
          <a:xfrm>
            <a:off x="451603" y="955768"/>
            <a:ext cx="3952012" cy="354953"/>
          </a:xfrm>
          <a:prstGeom prst="rect">
            <a:avLst/>
          </a:prstGeom>
          <a:noFill/>
        </p:spPr>
        <p:txBody>
          <a:bodyPr wrap="none" lIns="61960" tIns="30980" rIns="61960" bIns="30980" rtlCol="0">
            <a:spAutoFit/>
          </a:bodyPr>
          <a:lstStyle/>
          <a:p>
            <a:r>
              <a:rPr lang="en-US" sz="1900" b="1" dirty="0"/>
              <a:t>Objective of this 30 Days Master Class</a:t>
            </a:r>
          </a:p>
        </p:txBody>
      </p:sp>
    </p:spTree>
    <p:extLst>
      <p:ext uri="{BB962C8B-B14F-4D97-AF65-F5344CB8AC3E}">
        <p14:creationId xmlns:p14="http://schemas.microsoft.com/office/powerpoint/2010/main" val="747643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6" y="1347614"/>
            <a:ext cx="8267371" cy="3462528"/>
          </a:xfrm>
        </p:spPr>
        <p:txBody>
          <a:bodyPr/>
          <a:lstStyle/>
          <a:p>
            <a:r>
              <a:rPr lang="en-US" sz="2200" dirty="0">
                <a:solidFill>
                  <a:schemeClr val="tx1"/>
                </a:solidFill>
              </a:rPr>
              <a:t>INTERNSHIP E-Certificate(30Days Internship on Data Science Engineering)</a:t>
            </a:r>
          </a:p>
          <a:p>
            <a:r>
              <a:rPr lang="en-US" sz="2200" dirty="0">
                <a:solidFill>
                  <a:schemeClr val="tx1"/>
                </a:solidFill>
              </a:rPr>
              <a:t>Highly organized Video content</a:t>
            </a:r>
          </a:p>
          <a:p>
            <a:r>
              <a:rPr lang="en-US" sz="2200" dirty="0">
                <a:solidFill>
                  <a:schemeClr val="tx1"/>
                </a:solidFill>
              </a:rPr>
              <a:t>Download All Files</a:t>
            </a:r>
          </a:p>
          <a:p>
            <a:r>
              <a:rPr lang="en-US" sz="2200" dirty="0">
                <a:solidFill>
                  <a:schemeClr val="tx1"/>
                </a:solidFill>
              </a:rPr>
              <a:t>Download PPTs</a:t>
            </a:r>
          </a:p>
          <a:p>
            <a:r>
              <a:rPr lang="en-US" sz="2200" dirty="0">
                <a:solidFill>
                  <a:schemeClr val="tx1"/>
                </a:solidFill>
              </a:rPr>
              <a:t>Assignments</a:t>
            </a:r>
          </a:p>
          <a:p>
            <a:r>
              <a:rPr lang="en-US" sz="2200" dirty="0">
                <a:solidFill>
                  <a:schemeClr val="tx1"/>
                </a:solidFill>
              </a:rPr>
              <a:t>Flexible Time. </a:t>
            </a:r>
          </a:p>
          <a:p>
            <a:r>
              <a:rPr lang="en-US" sz="2200" dirty="0">
                <a:solidFill>
                  <a:schemeClr val="tx1"/>
                </a:solidFill>
              </a:rPr>
              <a:t>Access Period: 60Days from the date of payment</a:t>
            </a:r>
          </a:p>
        </p:txBody>
      </p:sp>
      <p:sp>
        <p:nvSpPr>
          <p:cNvPr id="2" name="Title 1"/>
          <p:cNvSpPr>
            <a:spLocks noGrp="1"/>
          </p:cNvSpPr>
          <p:nvPr>
            <p:ph type="title"/>
          </p:nvPr>
        </p:nvSpPr>
        <p:spPr>
          <a:xfrm>
            <a:off x="1115616" y="555526"/>
            <a:ext cx="6757704" cy="720080"/>
          </a:xfrm>
        </p:spPr>
        <p:txBody>
          <a:bodyPr/>
          <a:lstStyle/>
          <a:p>
            <a:r>
              <a:rPr lang="en-US" dirty="0" smtClean="0"/>
              <a:t>1 Month Internship in Data Science</a:t>
            </a:r>
            <a:endParaRPr lang="en-US" dirty="0"/>
          </a:p>
        </p:txBody>
      </p:sp>
    </p:spTree>
    <p:extLst>
      <p:ext uri="{BB962C8B-B14F-4D97-AF65-F5344CB8AC3E}">
        <p14:creationId xmlns:p14="http://schemas.microsoft.com/office/powerpoint/2010/main" val="3342608295"/>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44" y="1077458"/>
            <a:ext cx="5220593" cy="515037"/>
          </a:xfrm>
        </p:spPr>
        <p:txBody>
          <a:bodyPr/>
          <a:lstStyle/>
          <a:p>
            <a:pPr>
              <a:buFont typeface="Arial" panose="020B0604020202020204" pitchFamily="34" charset="0"/>
              <a:buChar char="•"/>
            </a:pPr>
            <a:r>
              <a:rPr lang="en-US" sz="1600" b="1" dirty="0">
                <a:solidFill>
                  <a:srgbClr val="C00000"/>
                </a:solidFill>
                <a:latin typeface="+mj-lt"/>
              </a:rPr>
              <a:t>30 Days Learning Activity</a:t>
            </a:r>
          </a:p>
          <a:p>
            <a:pPr>
              <a:buFont typeface="Arial" panose="020B0604020202020204" pitchFamily="34" charset="0"/>
              <a:buChar char="•"/>
            </a:pPr>
            <a:r>
              <a:rPr lang="en-US" sz="1600" b="1" dirty="0">
                <a:solidFill>
                  <a:srgbClr val="C00000"/>
                </a:solidFill>
                <a:latin typeface="+mj-lt"/>
              </a:rPr>
              <a:t>Data Science Core Concepts</a:t>
            </a:r>
          </a:p>
          <a:p>
            <a:pPr>
              <a:buFont typeface="Arial" panose="020B0604020202020204" pitchFamily="34" charset="0"/>
              <a:buChar char="•"/>
            </a:pPr>
            <a:r>
              <a:rPr lang="en-US" sz="1600" b="1" dirty="0">
                <a:solidFill>
                  <a:srgbClr val="C00000"/>
                </a:solidFill>
                <a:latin typeface="+mj-lt"/>
              </a:rPr>
              <a:t>10 + Projects</a:t>
            </a:r>
          </a:p>
          <a:p>
            <a:pPr marL="296890" indent="-193624">
              <a:buFont typeface="Arial" panose="020B0604020202020204" pitchFamily="34" charset="0"/>
              <a:buChar char="•"/>
            </a:pPr>
            <a:endParaRPr lang="en-US" sz="1600" b="1" dirty="0">
              <a:solidFill>
                <a:srgbClr val="C00000"/>
              </a:solidFill>
              <a:latin typeface="+mj-lt"/>
            </a:endParaRPr>
          </a:p>
        </p:txBody>
      </p:sp>
      <p:sp>
        <p:nvSpPr>
          <p:cNvPr id="2" name="Title 1"/>
          <p:cNvSpPr>
            <a:spLocks noGrp="1"/>
          </p:cNvSpPr>
          <p:nvPr>
            <p:ph type="title"/>
          </p:nvPr>
        </p:nvSpPr>
        <p:spPr>
          <a:xfrm>
            <a:off x="374752" y="691649"/>
            <a:ext cx="5684687" cy="569097"/>
          </a:xfrm>
        </p:spPr>
        <p:txBody>
          <a:bodyPr/>
          <a:lstStyle/>
          <a:p>
            <a:r>
              <a:rPr lang="en-US" sz="3700" dirty="0"/>
              <a:t>What You Will Get???</a:t>
            </a:r>
          </a:p>
        </p:txBody>
      </p:sp>
      <p:grpSp>
        <p:nvGrpSpPr>
          <p:cNvPr id="8" name="Group 7"/>
          <p:cNvGrpSpPr/>
          <p:nvPr/>
        </p:nvGrpSpPr>
        <p:grpSpPr>
          <a:xfrm>
            <a:off x="4899738" y="574927"/>
            <a:ext cx="1823433" cy="979089"/>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7" name="Google Shape;871;p31"/>
            <p:cNvSpPr txBox="1">
              <a:spLocks/>
            </p:cNvSpPr>
            <p:nvPr/>
          </p:nvSpPr>
          <p:spPr>
            <a:xfrm>
              <a:off x="5425737" y="386344"/>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Complete Project Files</a:t>
              </a:r>
            </a:p>
          </p:txBody>
        </p:sp>
      </p:grpSp>
      <p:grpSp>
        <p:nvGrpSpPr>
          <p:cNvPr id="9" name="Group 8"/>
          <p:cNvGrpSpPr/>
          <p:nvPr/>
        </p:nvGrpSpPr>
        <p:grpSpPr>
          <a:xfrm>
            <a:off x="5472029" y="1458415"/>
            <a:ext cx="1818578" cy="979089"/>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Project PPT</a:t>
              </a:r>
            </a:p>
          </p:txBody>
        </p:sp>
      </p:grpSp>
      <p:grpSp>
        <p:nvGrpSpPr>
          <p:cNvPr id="14" name="Group 13"/>
          <p:cNvGrpSpPr/>
          <p:nvPr/>
        </p:nvGrpSpPr>
        <p:grpSpPr>
          <a:xfrm>
            <a:off x="5645299" y="2308739"/>
            <a:ext cx="2680342" cy="107052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endParaRPr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5505865" y="3740922"/>
            <a:ext cx="2596460" cy="736818"/>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91425" tIns="91425" rIns="91425" bIns="91425" anchor="ctr" anchorCtr="0">
              <a:noAutofit/>
            </a:bodyPr>
            <a:lstStyle/>
            <a:p>
              <a:pPr algn="ctr"/>
              <a:r>
                <a:rPr lang="en-US" sz="1400" dirty="0"/>
                <a:t>Get chance to Enroll 1-Month Internship on demand</a:t>
              </a:r>
              <a:endParaRPr sz="1400"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grpSp>
      <p:sp>
        <p:nvSpPr>
          <p:cNvPr id="22" name="Rectangle 21"/>
          <p:cNvSpPr/>
          <p:nvPr/>
        </p:nvSpPr>
        <p:spPr>
          <a:xfrm>
            <a:off x="672155" y="1949102"/>
            <a:ext cx="5089883" cy="2463222"/>
          </a:xfrm>
          <a:prstGeom prst="rect">
            <a:avLst/>
          </a:prstGeom>
        </p:spPr>
        <p:txBody>
          <a:bodyPr wrap="square" lIns="61960" tIns="30980" rIns="61960" bIns="30980">
            <a:spAutoFit/>
          </a:bodyPr>
          <a:lstStyle/>
          <a:p>
            <a:pPr marL="232349" indent="-232349">
              <a:buFont typeface="+mj-lt"/>
              <a:buAutoNum type="arabicPeriod"/>
            </a:pPr>
            <a:r>
              <a:rPr lang="en-US" sz="1200" dirty="0"/>
              <a:t>Spatial Data Science For  Covid-19 Disease Prediction     </a:t>
            </a:r>
          </a:p>
          <a:p>
            <a:pPr marL="232349" indent="-232349">
              <a:buFont typeface="+mj-lt"/>
              <a:buAutoNum type="arabicPeriod"/>
            </a:pPr>
            <a:r>
              <a:rPr lang="en-US" sz="1200" dirty="0"/>
              <a:t>Parkinson’s Disease Prediction-</a:t>
            </a:r>
            <a:r>
              <a:rPr lang="en-US" sz="1200" dirty="0" err="1"/>
              <a:t>XGBoost</a:t>
            </a:r>
            <a:r>
              <a:rPr lang="en-US" sz="1200" dirty="0"/>
              <a:t> Classifier</a:t>
            </a:r>
          </a:p>
          <a:p>
            <a:pPr marL="232349" indent="-232349">
              <a:buFont typeface="+mj-lt"/>
              <a:buAutoNum type="arabicPeriod"/>
            </a:pPr>
            <a:r>
              <a:rPr lang="en-US" sz="1200" dirty="0"/>
              <a:t>House Price Prediction-Random Forest Regression</a:t>
            </a:r>
          </a:p>
          <a:p>
            <a:pPr marL="232349" indent="-232349">
              <a:buFont typeface="+mj-lt"/>
              <a:buAutoNum type="arabicPeriod"/>
            </a:pPr>
            <a:r>
              <a:rPr lang="en-US" sz="1200" dirty="0"/>
              <a:t>Customer Segmentation Using ML-K-Means Clustering</a:t>
            </a:r>
          </a:p>
          <a:p>
            <a:pPr marL="232349" indent="-232349">
              <a:buFont typeface="+mj-lt"/>
              <a:buAutoNum type="arabicPeriod"/>
            </a:pPr>
            <a:r>
              <a:rPr lang="en-US" sz="1200" dirty="0"/>
              <a:t>Home Loan Prediction-Decision Tree Classifier</a:t>
            </a:r>
          </a:p>
          <a:p>
            <a:pPr marL="232349" indent="-232349">
              <a:buFont typeface="+mj-lt"/>
              <a:buAutoNum type="arabicPeriod"/>
            </a:pPr>
            <a:r>
              <a:rPr lang="en-US" sz="1200" dirty="0"/>
              <a:t>Spam Classification-NLP</a:t>
            </a:r>
          </a:p>
          <a:p>
            <a:pPr marL="232349" indent="-232349">
              <a:buFont typeface="+mj-lt"/>
              <a:buAutoNum type="arabicPeriod"/>
            </a:pPr>
            <a:r>
              <a:rPr lang="en-US" sz="1200" dirty="0"/>
              <a:t>Hand Written Digit Recognition Using Python-CNN</a:t>
            </a:r>
          </a:p>
          <a:p>
            <a:pPr marL="232349" indent="-232349">
              <a:buFont typeface="+mj-lt"/>
              <a:buAutoNum type="arabicPeriod"/>
            </a:pPr>
            <a:r>
              <a:rPr lang="en-US" sz="1200" dirty="0"/>
              <a:t>Churn Prediction-Deep Learning</a:t>
            </a:r>
          </a:p>
          <a:p>
            <a:pPr marL="232349" indent="-232349">
              <a:buFont typeface="+mj-lt"/>
              <a:buAutoNum type="arabicPeriod"/>
            </a:pPr>
            <a:r>
              <a:rPr lang="en-US" sz="1200" dirty="0"/>
              <a:t>Crop Yield Prediction</a:t>
            </a:r>
          </a:p>
          <a:p>
            <a:pPr marL="232349" indent="-232349">
              <a:buFont typeface="+mj-lt"/>
              <a:buAutoNum type="arabicPeriod"/>
            </a:pPr>
            <a:r>
              <a:rPr lang="en-US" sz="1200" dirty="0"/>
              <a:t>Ground water level prediction</a:t>
            </a:r>
          </a:p>
          <a:p>
            <a:pPr marL="232349" indent="-232349">
              <a:buFont typeface="Arial" panose="020B0604020202020204" pitchFamily="34" charset="0"/>
              <a:buChar char="•"/>
            </a:pPr>
            <a:endParaRPr lang="en-US" b="1" dirty="0" smtClean="0"/>
          </a:p>
          <a:p>
            <a:pPr marL="232349" indent="-232349">
              <a:buFont typeface="Arial" panose="020B0604020202020204" pitchFamily="34" charset="0"/>
              <a:buChar char="•"/>
            </a:pPr>
            <a:endParaRPr lang="en-US" dirty="0"/>
          </a:p>
        </p:txBody>
      </p:sp>
    </p:spTree>
    <p:extLst>
      <p:ext uri="{BB962C8B-B14F-4D97-AF65-F5344CB8AC3E}">
        <p14:creationId xmlns:p14="http://schemas.microsoft.com/office/powerpoint/2010/main" val="3577121628"/>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40059" y="1439498"/>
            <a:ext cx="6306133" cy="2846622"/>
          </a:xfrm>
          <a:prstGeom prst="rect">
            <a:avLst/>
          </a:prstGeom>
        </p:spPr>
      </p:pic>
      <p:sp>
        <p:nvSpPr>
          <p:cNvPr id="3" name="Text Placeholder 2"/>
          <p:cNvSpPr>
            <a:spLocks noGrp="1"/>
          </p:cNvSpPr>
          <p:nvPr>
            <p:ph type="body" idx="1"/>
          </p:nvPr>
        </p:nvSpPr>
        <p:spPr>
          <a:xfrm>
            <a:off x="1309693" y="984688"/>
            <a:ext cx="6955683" cy="3416400"/>
          </a:xfrm>
        </p:spPr>
        <p:txBody>
          <a:bodyPr/>
          <a:lstStyle/>
          <a:p>
            <a:pPr marL="103266" indent="0">
              <a:buNone/>
            </a:pPr>
            <a:r>
              <a:rPr lang="en-US" sz="1400" dirty="0"/>
              <a:t>https://www.pantechelearning.com/data-science-master-class/</a:t>
            </a:r>
          </a:p>
          <a:p>
            <a:pPr marL="103266" indent="0">
              <a:buNone/>
            </a:pPr>
            <a:endParaRPr lang="en-US" sz="1400" dirty="0"/>
          </a:p>
        </p:txBody>
      </p:sp>
      <p:sp>
        <p:nvSpPr>
          <p:cNvPr id="2" name="Title 1"/>
          <p:cNvSpPr>
            <a:spLocks noGrp="1"/>
          </p:cNvSpPr>
          <p:nvPr>
            <p:ph type="title"/>
          </p:nvPr>
        </p:nvSpPr>
        <p:spPr/>
        <p:txBody>
          <a:bodyPr/>
          <a:lstStyle/>
          <a:p>
            <a:r>
              <a:rPr lang="en-US" sz="2700" dirty="0"/>
              <a:t>How to join in 1 month Internship</a:t>
            </a:r>
          </a:p>
        </p:txBody>
      </p:sp>
      <p:sp>
        <p:nvSpPr>
          <p:cNvPr id="8" name="Rounded Rectangle 7"/>
          <p:cNvSpPr/>
          <p:nvPr/>
        </p:nvSpPr>
        <p:spPr>
          <a:xfrm>
            <a:off x="2888157" y="4365878"/>
            <a:ext cx="3062009" cy="579889"/>
          </a:xfrm>
          <a:prstGeom prst="roundRect">
            <a:avLst/>
          </a:prstGeom>
        </p:spPr>
        <p:style>
          <a:lnRef idx="2">
            <a:schemeClr val="accent6"/>
          </a:lnRef>
          <a:fillRef idx="1">
            <a:schemeClr val="lt1"/>
          </a:fillRef>
          <a:effectRef idx="0">
            <a:schemeClr val="accent6"/>
          </a:effectRef>
          <a:fontRef idx="minor">
            <a:schemeClr val="dk1"/>
          </a:fontRef>
        </p:style>
        <p:txBody>
          <a:bodyPr lIns="61960" tIns="30980" rIns="61960" bIns="30980" rtlCol="0" anchor="ctr"/>
          <a:lstStyle/>
          <a:p>
            <a:pPr algn="ctr"/>
            <a:r>
              <a:rPr lang="en-US" sz="1600" dirty="0"/>
              <a:t>Coupon Code</a:t>
            </a:r>
            <a:r>
              <a:rPr lang="en-US" sz="1600"/>
              <a:t>: </a:t>
            </a:r>
            <a:r>
              <a:rPr lang="en-US" sz="1600" b="1" smtClean="0">
                <a:solidFill>
                  <a:srgbClr val="FF0000"/>
                </a:solidFill>
              </a:rPr>
              <a:t>DSABATCH4</a:t>
            </a:r>
            <a:endParaRPr lang="en-IN" sz="1600" b="1" dirty="0">
              <a:solidFill>
                <a:srgbClr val="FF0000"/>
              </a:solidFill>
            </a:endParaRPr>
          </a:p>
        </p:txBody>
      </p:sp>
      <p:sp>
        <p:nvSpPr>
          <p:cNvPr id="7" name="Right Arrow 6"/>
          <p:cNvSpPr/>
          <p:nvPr/>
        </p:nvSpPr>
        <p:spPr>
          <a:xfrm>
            <a:off x="199545" y="3019116"/>
            <a:ext cx="1340511" cy="735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1960" tIns="30980" rIns="61960" bIns="30980" rtlCol="0" anchor="ctr"/>
          <a:lstStyle/>
          <a:p>
            <a:pPr algn="ctr"/>
            <a:r>
              <a:rPr lang="en-US" b="1" dirty="0" smtClean="0"/>
              <a:t>Click Here</a:t>
            </a:r>
            <a:endParaRPr lang="en-US" b="1" dirty="0"/>
          </a:p>
        </p:txBody>
      </p:sp>
    </p:spTree>
    <p:extLst>
      <p:ext uri="{BB962C8B-B14F-4D97-AF65-F5344CB8AC3E}">
        <p14:creationId xmlns:p14="http://schemas.microsoft.com/office/powerpoint/2010/main" val="409678003"/>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0001" y="514351"/>
            <a:ext cx="7704000" cy="4117803"/>
          </a:xfrm>
        </p:spPr>
        <p:txBody>
          <a:bodyPr/>
          <a:lstStyle/>
          <a:p>
            <a:pPr marL="103267"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123950"/>
            <a:ext cx="5143500" cy="3333750"/>
          </a:xfrm>
          <a:prstGeom prst="rect">
            <a:avLst/>
          </a:prstGeom>
        </p:spPr>
      </p:pic>
    </p:spTree>
    <p:extLst>
      <p:ext uri="{BB962C8B-B14F-4D97-AF65-F5344CB8AC3E}">
        <p14:creationId xmlns:p14="http://schemas.microsoft.com/office/powerpoint/2010/main" val="303922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Artificial Neural Networks: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600" dirty="0" smtClean="0">
                <a:latin typeface="Times New Roman" panose="02020603050405020304" pitchFamily="18" charset="0"/>
                <a:cs typeface="Times New Roman" panose="02020603050405020304" pitchFamily="18" charset="0"/>
              </a:rPr>
              <a:t>The popular approach of using deep learning is using “Artificial Neural Network”.</a:t>
            </a:r>
          </a:p>
          <a:p>
            <a:pPr algn="just">
              <a:lnSpc>
                <a:spcPct val="150000"/>
              </a:lnSpc>
              <a:spcBef>
                <a:spcPts val="0"/>
              </a:spcBef>
            </a:pPr>
            <a:r>
              <a:rPr lang="en-US" sz="1600" dirty="0" smtClean="0">
                <a:latin typeface="Times New Roman" panose="02020603050405020304" pitchFamily="18" charset="0"/>
                <a:cs typeface="Times New Roman" panose="02020603050405020304" pitchFamily="18" charset="0"/>
              </a:rPr>
              <a:t>They behave similar to human brain which is the most complex organ of our body.</a:t>
            </a:r>
          </a:p>
          <a:p>
            <a:pPr algn="just">
              <a:lnSpc>
                <a:spcPct val="150000"/>
              </a:lnSpc>
              <a:spcBef>
                <a:spcPts val="0"/>
              </a:spcBef>
            </a:pPr>
            <a:r>
              <a:rPr lang="en-US" sz="1600" dirty="0" smtClean="0">
                <a:latin typeface="Times New Roman" panose="02020603050405020304" pitchFamily="18" charset="0"/>
                <a:cs typeface="Times New Roman" panose="02020603050405020304" pitchFamily="18" charset="0"/>
              </a:rPr>
              <a:t>Human Brain is made up of several billion tiny cells called neurons.</a:t>
            </a:r>
          </a:p>
          <a:p>
            <a:pPr algn="just">
              <a:lnSpc>
                <a:spcPct val="150000"/>
              </a:lnSpc>
              <a:spcBef>
                <a:spcPts val="0"/>
              </a:spcBef>
            </a:pPr>
            <a:r>
              <a:rPr lang="en-US" sz="1600" dirty="0" smtClean="0">
                <a:latin typeface="Times New Roman" panose="02020603050405020304" pitchFamily="18" charset="0"/>
                <a:cs typeface="Times New Roman" panose="02020603050405020304" pitchFamily="18" charset="0"/>
              </a:rPr>
              <a:t>Neurons are connected to one another through nerve </a:t>
            </a:r>
            <a:r>
              <a:rPr lang="en-US" sz="1600" dirty="0" err="1" smtClean="0">
                <a:latin typeface="Times New Roman" panose="02020603050405020304" pitchFamily="18" charset="0"/>
                <a:cs typeface="Times New Roman" panose="02020603050405020304" pitchFamily="18" charset="0"/>
              </a:rPr>
              <a:t>fibre</a:t>
            </a:r>
            <a:r>
              <a:rPr lang="en-US" sz="1600" dirty="0" smtClean="0">
                <a:latin typeface="Times New Roman" panose="02020603050405020304" pitchFamily="18" charset="0"/>
                <a:cs typeface="Times New Roman" panose="02020603050405020304" pitchFamily="18" charset="0"/>
              </a:rPr>
              <a:t> called “axons” and “dendrites”.</a:t>
            </a:r>
          </a:p>
          <a:p>
            <a:pPr algn="just">
              <a:lnSpc>
                <a:spcPct val="150000"/>
              </a:lnSpc>
              <a:spcBef>
                <a:spcPts val="0"/>
              </a:spcBef>
            </a:pPr>
            <a:r>
              <a:rPr lang="en-US" sz="1600" dirty="0" smtClean="0">
                <a:latin typeface="Times New Roman" panose="02020603050405020304" pitchFamily="18" charset="0"/>
                <a:cs typeface="Times New Roman" panose="02020603050405020304" pitchFamily="18" charset="0"/>
              </a:rPr>
              <a:t>Axon is used to pass the information from one neuron to another to which it is connected.</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10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Artificial Neural Networks: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Dendrites are used to receive the information being transmitted by the axon of another neuron to which it is connected.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neuron process the small information, passes the result to another neuron and then this process continues.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method is used by the human brain to process huge amount of information like text,visual etc and extract essential information from it.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55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Artificial Neural Networks: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Based on the human brain model , first artificial neural network (ANN) was invented by </a:t>
            </a:r>
            <a:r>
              <a:rPr lang="en-US" sz="2000" dirty="0" err="1" smtClean="0">
                <a:latin typeface="Times New Roman" panose="02020603050405020304" pitchFamily="18" charset="0"/>
                <a:cs typeface="Times New Roman" panose="02020603050405020304" pitchFamily="18" charset="0"/>
              </a:rPr>
              <a:t>psychologist,Frank</a:t>
            </a:r>
            <a:r>
              <a:rPr lang="en-US" sz="2000" dirty="0" smtClean="0">
                <a:latin typeface="Times New Roman" panose="02020603050405020304" pitchFamily="18" charset="0"/>
                <a:cs typeface="Times New Roman" panose="02020603050405020304" pitchFamily="18" charset="0"/>
              </a:rPr>
              <a:t> Rosenblatt in the year 1958.</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Artificial neural networks are made up of multiple nodes which are similar to neurons.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Nodes are tightly packed and grouped into different hidden layers.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Finally , the output layer predict something useful about the input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For </a:t>
            </a:r>
            <a:r>
              <a:rPr lang="en-US" sz="2000" dirty="0" err="1" smtClean="0">
                <a:latin typeface="Times New Roman" panose="02020603050405020304" pitchFamily="18" charset="0"/>
                <a:cs typeface="Times New Roman" panose="02020603050405020304" pitchFamily="18" charset="0"/>
              </a:rPr>
              <a:t>eg</a:t>
            </a:r>
            <a:r>
              <a:rPr lang="en-US" sz="2000" dirty="0" smtClean="0">
                <a:latin typeface="Times New Roman" panose="02020603050405020304" pitchFamily="18" charset="0"/>
                <a:cs typeface="Times New Roman" panose="02020603050405020304" pitchFamily="18" charset="0"/>
              </a:rPr>
              <a:t> , the input is an image and the output is something identified in an image like “lion”.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68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Artificial Neural Networks: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single neuron is called as a </a:t>
            </a:r>
            <a:r>
              <a:rPr lang="en-US" sz="2000" dirty="0" err="1" smtClean="0">
                <a:latin typeface="Times New Roman" panose="02020603050405020304" pitchFamily="18" charset="0"/>
                <a:cs typeface="Times New Roman" panose="02020603050405020304" pitchFamily="18" charset="0"/>
              </a:rPr>
              <a:t>perceptron</a:t>
            </a:r>
            <a:r>
              <a:rPr lang="en-US" sz="2000" dirty="0" smtClean="0">
                <a:latin typeface="Times New Roman" panose="02020603050405020304" pitchFamily="18" charset="0"/>
                <a:cs typeface="Times New Roman" panose="02020603050405020304" pitchFamily="18" charset="0"/>
              </a:rPr>
              <a:t> in artificial neural networks(ANN).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contains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inputs along with weights which represent dendrites.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Sum of inputs along with activation function represents neurons.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Sum is nothing but the computed value of all inputs.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Activation function represent a function which modify the sum value to 0,1 or 0 to 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Actual output represent axon and output will be received by the neuron in the next layer.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49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Different Types Of ANN: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47800" y="1047750"/>
            <a:ext cx="7498080" cy="3600450"/>
          </a:xfrm>
        </p:spPr>
        <p:txBody>
          <a:bodyPr>
            <a:no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Multi-Layer </a:t>
            </a:r>
            <a:r>
              <a:rPr lang="en-US" sz="2000" b="1" dirty="0" err="1" smtClean="0">
                <a:latin typeface="Times New Roman" panose="02020603050405020304" pitchFamily="18" charset="0"/>
                <a:cs typeface="Times New Roman" panose="02020603050405020304" pitchFamily="18" charset="0"/>
              </a:rPr>
              <a:t>Perceptron</a:t>
            </a:r>
            <a:r>
              <a:rPr lang="en-US" sz="2000" b="1"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basic form of ANN(Artificial Neural Network).</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consists of a single input layer , one or more hidden layer and an output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layer consists of a collection of </a:t>
            </a:r>
            <a:r>
              <a:rPr lang="en-US" sz="2000" dirty="0" err="1" smtClean="0">
                <a:latin typeface="Times New Roman" panose="02020603050405020304" pitchFamily="18" charset="0"/>
                <a:cs typeface="Times New Roman" panose="02020603050405020304" pitchFamily="18" charset="0"/>
              </a:rPr>
              <a:t>perceptron</a:t>
            </a:r>
            <a:r>
              <a:rPr lang="en-US" sz="2000" dirty="0" smtClean="0">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Input layer is nothing but one or more features of input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Every hidden layer consists of one or more neurons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process  certain aspect of the feature and send the processed information into next hidden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output layer process receives the data from the last hidden layer and finally output the result.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52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17" y="2545097"/>
            <a:ext cx="2902427" cy="1933507"/>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2555778" y="771551"/>
            <a:ext cx="5641765" cy="1584147"/>
          </a:xfrm>
          <a:prstGeom prst="rect">
            <a:avLst/>
          </a:prstGeom>
        </p:spPr>
        <p:txBody>
          <a:bodyPr spcFirstLastPara="1" wrap="square" lIns="0" tIns="0" rIns="0" bIns="0" anchor="ctr" anchorCtr="0">
            <a:noAutofit/>
          </a:bodyPr>
          <a:lstStyle/>
          <a:p>
            <a:r>
              <a:rPr lang="en" sz="4100" dirty="0"/>
              <a:t>30 Days </a:t>
            </a:r>
            <a:br>
              <a:rPr lang="en" sz="4100" dirty="0"/>
            </a:br>
            <a:r>
              <a:rPr lang="en" sz="4100" dirty="0">
                <a:solidFill>
                  <a:srgbClr val="C00000"/>
                </a:solidFill>
              </a:rPr>
              <a:t>Data Scinece &amp; Analytics </a:t>
            </a:r>
            <a:r>
              <a:rPr lang="en" sz="4100" dirty="0"/>
              <a:t>Master Class</a:t>
            </a:r>
            <a:endParaRPr sz="4100" dirty="0"/>
          </a:p>
        </p:txBody>
      </p:sp>
      <p:sp>
        <p:nvSpPr>
          <p:cNvPr id="5" name="TextBox 4"/>
          <p:cNvSpPr txBox="1"/>
          <p:nvPr/>
        </p:nvSpPr>
        <p:spPr>
          <a:xfrm>
            <a:off x="4211961" y="3345788"/>
            <a:ext cx="1896449" cy="570396"/>
          </a:xfrm>
          <a:prstGeom prst="rect">
            <a:avLst/>
          </a:prstGeom>
          <a:noFill/>
        </p:spPr>
        <p:txBody>
          <a:bodyPr wrap="none" lIns="61960" tIns="30980" rIns="61960" bIns="30980" rtlCol="0">
            <a:spAutoFit/>
          </a:bodyPr>
          <a:lstStyle/>
          <a:p>
            <a:r>
              <a:rPr lang="en-US" sz="3300" dirty="0">
                <a:solidFill>
                  <a:schemeClr val="bg2">
                    <a:lumMod val="75000"/>
                  </a:schemeClr>
                </a:solidFill>
              </a:rPr>
              <a:t>Handbook</a:t>
            </a:r>
          </a:p>
        </p:txBody>
      </p:sp>
    </p:spTree>
    <p:extLst>
      <p:ext uri="{BB962C8B-B14F-4D97-AF65-F5344CB8AC3E}">
        <p14:creationId xmlns:p14="http://schemas.microsoft.com/office/powerpoint/2010/main" val="3300022148"/>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smtClean="0">
                <a:latin typeface="Times New Roman" panose="02020603050405020304" pitchFamily="18" charset="0"/>
                <a:cs typeface="Times New Roman" panose="02020603050405020304" pitchFamily="18" charset="0"/>
              </a:rPr>
              <a:t>Convolutional</a:t>
            </a:r>
            <a:r>
              <a:rPr lang="en-US" sz="4000" dirty="0" smtClean="0">
                <a:latin typeface="Times New Roman" panose="02020603050405020304" pitchFamily="18" charset="0"/>
                <a:cs typeface="Times New Roman" panose="02020603050405020304" pitchFamily="18" charset="0"/>
              </a:rPr>
              <a:t> Neural Network</a:t>
            </a:r>
            <a:r>
              <a:rPr lang="en-US" sz="4000" dirty="0" smtClean="0">
                <a:latin typeface="Times New Roman" panose="02020603050405020304" pitchFamily="18" charset="0"/>
                <a:cs typeface="Times New Roman" panose="02020603050405020304" pitchFamily="18" charset="0"/>
                <a:sym typeface="Wingdings" pitchFamily="2" charset="2"/>
              </a:rPr>
              <a:t>(CNN)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one of the most popular Artificial Neural Network(ANN).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in the fields of image and video recognition.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based on a </a:t>
            </a:r>
            <a:r>
              <a:rPr lang="en-US" sz="2000" dirty="0" err="1" smtClean="0">
                <a:latin typeface="Times New Roman" panose="02020603050405020304" pitchFamily="18" charset="0"/>
                <a:cs typeface="Times New Roman" panose="02020603050405020304" pitchFamily="18" charset="0"/>
              </a:rPr>
              <a:t>maths</a:t>
            </a:r>
            <a:r>
              <a:rPr lang="en-US" sz="2000" dirty="0" smtClean="0">
                <a:latin typeface="Times New Roman" panose="02020603050405020304" pitchFamily="18" charset="0"/>
                <a:cs typeface="Times New Roman" panose="02020603050405020304" pitchFamily="18" charset="0"/>
              </a:rPr>
              <a:t> concept called convolution.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same like multi-layer </a:t>
            </a:r>
            <a:r>
              <a:rPr lang="en-US" sz="2000" dirty="0" err="1" smtClean="0">
                <a:latin typeface="Times New Roman" panose="02020603050405020304" pitchFamily="18" charset="0"/>
                <a:cs typeface="Times New Roman" panose="02020603050405020304" pitchFamily="18" charset="0"/>
              </a:rPr>
              <a:t>perceptron</a:t>
            </a:r>
            <a:r>
              <a:rPr lang="en-US" sz="2000" dirty="0" smtClean="0">
                <a:latin typeface="Times New Roman" panose="02020603050405020304" pitchFamily="18" charset="0"/>
                <a:cs typeface="Times New Roman" panose="02020603050405020304" pitchFamily="18" charset="0"/>
              </a:rPr>
              <a:t>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only difference is that it contains a series of convolution layer and pooling layer before a fully connected hidden neuron layer.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914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Times New Roman" panose="02020603050405020304" pitchFamily="18" charset="0"/>
                <a:cs typeface="Times New Roman" panose="02020603050405020304" pitchFamily="18" charset="0"/>
              </a:rPr>
              <a:t>Layers Of </a:t>
            </a:r>
            <a:r>
              <a:rPr lang="en-US" sz="4000" dirty="0" err="1" smtClean="0">
                <a:latin typeface="Times New Roman" panose="02020603050405020304" pitchFamily="18" charset="0"/>
                <a:cs typeface="Times New Roman" panose="02020603050405020304" pitchFamily="18" charset="0"/>
              </a:rPr>
              <a:t>Convolutional</a:t>
            </a:r>
            <a:r>
              <a:rPr lang="en-US" sz="4000" dirty="0" smtClean="0">
                <a:latin typeface="Times New Roman" panose="02020603050405020304" pitchFamily="18" charset="0"/>
                <a:cs typeface="Times New Roman" panose="02020603050405020304" pitchFamily="18" charset="0"/>
              </a:rPr>
              <a:t> Neural Network:</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contains three important layers.</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Convolution Layer : </a:t>
            </a:r>
            <a:r>
              <a:rPr lang="en-US" sz="2000" dirty="0" smtClean="0">
                <a:latin typeface="Times New Roman" panose="02020603050405020304" pitchFamily="18" charset="0"/>
                <a:cs typeface="Times New Roman" panose="02020603050405020304" pitchFamily="18" charset="0"/>
              </a:rPr>
              <a:t>It is the basic building block and perform computational tasks based on convolution function.</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Pooling layer: </a:t>
            </a:r>
            <a:r>
              <a:rPr lang="en-US" sz="2000" dirty="0" smtClean="0">
                <a:latin typeface="Times New Roman" panose="02020603050405020304" pitchFamily="18" charset="0"/>
                <a:cs typeface="Times New Roman" panose="02020603050405020304" pitchFamily="18" charset="0"/>
              </a:rPr>
              <a:t>It is stacked next to the convolution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to reduce the size of inputs by removing unwanted information so that computation can be performed faster.</a:t>
            </a: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Fully Connected Layer: </a:t>
            </a:r>
            <a:r>
              <a:rPr lang="en-US" sz="2000" dirty="0" smtClean="0">
                <a:latin typeface="Times New Roman" panose="02020603050405020304" pitchFamily="18" charset="0"/>
                <a:cs typeface="Times New Roman" panose="02020603050405020304" pitchFamily="18" charset="0"/>
              </a:rPr>
              <a:t>It comes next to the series of convolution and pooling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classifies inputs into various categories.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493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CNN Representation: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2 series of convolution and pooling layer is used and it receives and process the input(</a:t>
            </a:r>
            <a:r>
              <a:rPr lang="en-US" sz="2000" dirty="0" err="1" smtClean="0">
                <a:latin typeface="Times New Roman" panose="02020603050405020304" pitchFamily="18" charset="0"/>
                <a:cs typeface="Times New Roman" panose="02020603050405020304" pitchFamily="18" charset="0"/>
              </a:rPr>
              <a:t>eg:image</a:t>
            </a:r>
            <a:r>
              <a:rPr lang="en-US" sz="2000" dirty="0" smtClean="0">
                <a:latin typeface="Times New Roman" panose="02020603050405020304" pitchFamily="18" charset="0"/>
                <a:cs typeface="Times New Roman" panose="02020603050405020304" pitchFamily="18" charset="0"/>
              </a:rPr>
              <a:t>).</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A single fully connected layer is used and it is used to output the data(</a:t>
            </a:r>
            <a:r>
              <a:rPr lang="en-US" sz="2000" dirty="0" err="1" smtClean="0">
                <a:latin typeface="Times New Roman" panose="02020603050405020304" pitchFamily="18" charset="0"/>
                <a:cs typeface="Times New Roman" panose="02020603050405020304" pitchFamily="18" charset="0"/>
              </a:rPr>
              <a:t>eg:classification</a:t>
            </a:r>
            <a:r>
              <a:rPr lang="en-US" sz="2000" dirty="0" smtClean="0">
                <a:latin typeface="Times New Roman" panose="02020603050405020304" pitchFamily="18" charset="0"/>
                <a:cs typeface="Times New Roman" panose="02020603050405020304" pitchFamily="18" charset="0"/>
              </a:rPr>
              <a:t> of image).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92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Recurrent Neural Network</a:t>
            </a:r>
            <a:r>
              <a:rPr lang="en-US" sz="4000" dirty="0" smtClean="0">
                <a:latin typeface="Times New Roman" panose="02020603050405020304" pitchFamily="18" charset="0"/>
                <a:cs typeface="Times New Roman" panose="02020603050405020304" pitchFamily="18" charset="0"/>
                <a:sym typeface="Wingdings" pitchFamily="2" charset="2"/>
              </a:rPr>
              <a:t>(RNN)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used to address the flaw in many artificial neural networks(ANN).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ANN don’t remember the steps from previous situations.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make decisions based on context in training.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RNN stores the past information and they make decisions based on what they have learnt from the last.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kind of approach is used in image classification.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Bidirectional RNN is used to learn from the past and predict the future.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can have handwritten samples in multiple inputs.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9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Recurrent Neural Networks</a:t>
            </a:r>
            <a:r>
              <a:rPr lang="en-US" sz="4000" dirty="0" smtClean="0">
                <a:latin typeface="Times New Roman" panose="02020603050405020304" pitchFamily="18" charset="0"/>
                <a:cs typeface="Times New Roman" panose="02020603050405020304" pitchFamily="18" charset="0"/>
                <a:sym typeface="Wingdings" pitchFamily="2" charset="2"/>
              </a:rPr>
              <a:t>(RNN)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Suppose , if one input doesn’t provide the desired result , then we have to check for other inputs.</a:t>
            </a:r>
          </a:p>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We need to find the correct context which takes decision from the past.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158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ANN – Working Process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are the various steps involved in deep learning.</a:t>
            </a:r>
          </a:p>
          <a:p>
            <a:pPr algn="just">
              <a:lnSpc>
                <a:spcPct val="150000"/>
              </a:lnSpc>
              <a:spcBef>
                <a:spcPts val="0"/>
              </a:spcBef>
            </a:pPr>
            <a:r>
              <a:rPr lang="en-US" sz="2000" dirty="0" err="1" smtClean="0">
                <a:latin typeface="Times New Roman" panose="02020603050405020304" pitchFamily="18" charset="0"/>
                <a:cs typeface="Times New Roman" panose="02020603050405020304" pitchFamily="18" charset="0"/>
              </a:rPr>
              <a:t>Keras</a:t>
            </a:r>
            <a:r>
              <a:rPr lang="en-US" sz="2000" dirty="0" smtClean="0">
                <a:latin typeface="Times New Roman" panose="02020603050405020304" pitchFamily="18" charset="0"/>
                <a:cs typeface="Times New Roman" panose="02020603050405020304" pitchFamily="18" charset="0"/>
              </a:rPr>
              <a:t> can be helpful in the process of deep learning.</a:t>
            </a:r>
          </a:p>
          <a:p>
            <a:pPr algn="just">
              <a:lnSpc>
                <a:spcPct val="150000"/>
              </a:lnSpc>
              <a:spcBef>
                <a:spcPts val="0"/>
              </a:spcBef>
            </a:pPr>
            <a:endParaRPr lang="en-US" sz="2000" dirty="0" smtClean="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Gather the Required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Deep learning requires a lot of data to learn and predict the results.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Collect as much data as possible.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422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Times New Roman" panose="02020603050405020304" pitchFamily="18" charset="0"/>
                <a:cs typeface="Times New Roman" panose="02020603050405020304" pitchFamily="18" charset="0"/>
              </a:rPr>
              <a:t>ANN – Working Process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An algorithm includes one or more layers. Each layer in ANN can be represented by </a:t>
            </a:r>
            <a:r>
              <a:rPr lang="en-IN" sz="2000" dirty="0" err="1" smtClean="0">
                <a:latin typeface="Times New Roman" panose="02020603050405020304" pitchFamily="18" charset="0"/>
                <a:cs typeface="Times New Roman" panose="02020603050405020304" pitchFamily="18" charset="0"/>
              </a:rPr>
              <a:t>Keras</a:t>
            </a:r>
            <a:r>
              <a:rPr lang="en-IN" sz="2000" dirty="0" smtClean="0">
                <a:latin typeface="Times New Roman" panose="02020603050405020304" pitchFamily="18" charset="0"/>
                <a:cs typeface="Times New Roman" panose="02020603050405020304" pitchFamily="18" charset="0"/>
              </a:rPr>
              <a:t> layer.</a:t>
            </a:r>
          </a:p>
          <a:p>
            <a:pPr>
              <a:lnSpc>
                <a:spcPct val="150000"/>
              </a:lnSpc>
              <a:spcBef>
                <a:spcPts val="0"/>
              </a:spcBef>
            </a:pPr>
            <a:r>
              <a:rPr lang="en-IN" sz="2000" b="1" dirty="0" smtClean="0">
                <a:latin typeface="Times New Roman" panose="02020603050405020304" pitchFamily="18" charset="0"/>
                <a:cs typeface="Times New Roman" panose="02020603050405020304" pitchFamily="18" charset="0"/>
              </a:rPr>
              <a:t>Prepare Data – </a:t>
            </a:r>
            <a:r>
              <a:rPr lang="en-IN" sz="2000" dirty="0" smtClean="0">
                <a:latin typeface="Times New Roman" panose="02020603050405020304" pitchFamily="18" charset="0"/>
                <a:cs typeface="Times New Roman" panose="02020603050405020304" pitchFamily="18" charset="0"/>
              </a:rPr>
              <a:t>Process the data, filter the data and select only the essential information.</a:t>
            </a:r>
          </a:p>
          <a:p>
            <a:pPr>
              <a:lnSpc>
                <a:spcPct val="150000"/>
              </a:lnSpc>
              <a:spcBef>
                <a:spcPts val="0"/>
              </a:spcBef>
            </a:pPr>
            <a:r>
              <a:rPr lang="en-IN" sz="2000" b="1" dirty="0" smtClean="0">
                <a:latin typeface="Times New Roman" panose="02020603050405020304" pitchFamily="18" charset="0"/>
                <a:cs typeface="Times New Roman" panose="02020603050405020304" pitchFamily="18" charset="0"/>
              </a:rPr>
              <a:t>Split Data – </a:t>
            </a:r>
            <a:r>
              <a:rPr lang="en-IN" sz="2000" dirty="0" smtClean="0">
                <a:latin typeface="Times New Roman" panose="02020603050405020304" pitchFamily="18" charset="0"/>
                <a:cs typeface="Times New Roman" panose="02020603050405020304" pitchFamily="18" charset="0"/>
              </a:rPr>
              <a:t>Split the data into training and test data set.</a:t>
            </a: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Test data is used to measure the prediction of the algorithm.</a:t>
            </a: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It is used to cross check the efficiency of the learning process.</a:t>
            </a:r>
          </a:p>
          <a:p>
            <a:pPr>
              <a:lnSpc>
                <a:spcPct val="150000"/>
              </a:lnSpc>
              <a:spcBef>
                <a:spcPts val="0"/>
              </a:spcBef>
            </a:pPr>
            <a:r>
              <a:rPr lang="en-IN" sz="2000" b="1" dirty="0" smtClean="0">
                <a:latin typeface="Times New Roman" panose="02020603050405020304" pitchFamily="18" charset="0"/>
                <a:cs typeface="Times New Roman" panose="02020603050405020304" pitchFamily="18" charset="0"/>
              </a:rPr>
              <a:t>Compile the Model: </a:t>
            </a:r>
            <a:r>
              <a:rPr lang="en-IN" sz="2000" dirty="0" smtClean="0">
                <a:latin typeface="Times New Roman" panose="02020603050405020304" pitchFamily="18" charset="0"/>
                <a:cs typeface="Times New Roman" panose="02020603050405020304" pitchFamily="18" charset="0"/>
              </a:rPr>
              <a:t>Compile the algorithm or model.</a:t>
            </a:r>
          </a:p>
          <a:p>
            <a:pPr>
              <a:lnSpc>
                <a:spcPct val="150000"/>
              </a:lnSpc>
              <a:spcBef>
                <a:spcPts val="0"/>
              </a:spcBef>
            </a:pPr>
            <a:r>
              <a:rPr lang="en-IN" sz="2000" dirty="0" smtClean="0">
                <a:latin typeface="Times New Roman" panose="02020603050405020304" pitchFamily="18" charset="0"/>
                <a:cs typeface="Times New Roman" panose="02020603050405020304" pitchFamily="18" charset="0"/>
              </a:rPr>
              <a:t>The model learns itself by training and then it will make the prediction.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279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Times New Roman" panose="02020603050405020304" pitchFamily="18" charset="0"/>
                <a:cs typeface="Times New Roman" panose="02020603050405020304" pitchFamily="18" charset="0"/>
              </a:rPr>
              <a:t>ANN – Working Process: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nSpc>
                <a:spcPct val="170000"/>
              </a:lnSpc>
              <a:spcBef>
                <a:spcPts val="0"/>
              </a:spcBef>
            </a:pPr>
            <a:r>
              <a:rPr lang="en-IN" sz="2000" b="1" dirty="0" smtClean="0">
                <a:latin typeface="Times New Roman" panose="02020603050405020304" pitchFamily="18" charset="0"/>
                <a:cs typeface="Times New Roman" panose="02020603050405020304" pitchFamily="18" charset="0"/>
              </a:rPr>
              <a:t>Evaluate Model : </a:t>
            </a:r>
            <a:r>
              <a:rPr lang="en-IN" sz="2000" dirty="0" smtClean="0">
                <a:latin typeface="Times New Roman" panose="02020603050405020304" pitchFamily="18" charset="0"/>
                <a:cs typeface="Times New Roman" panose="02020603050405020304" pitchFamily="18" charset="0"/>
              </a:rPr>
              <a:t>The model’s performance is measured by predicting the output for test data and the prediction result is compared with the actual result of the test data.</a:t>
            </a:r>
          </a:p>
          <a:p>
            <a:pPr>
              <a:lnSpc>
                <a:spcPct val="170000"/>
              </a:lnSpc>
              <a:spcBef>
                <a:spcPts val="0"/>
              </a:spcBef>
            </a:pPr>
            <a:r>
              <a:rPr lang="en-IN" sz="2000" b="1" dirty="0" smtClean="0">
                <a:latin typeface="Times New Roman" panose="02020603050405020304" pitchFamily="18" charset="0"/>
                <a:cs typeface="Times New Roman" panose="02020603050405020304" pitchFamily="18" charset="0"/>
              </a:rPr>
              <a:t>Freeze or choose new Algorithm: </a:t>
            </a:r>
            <a:r>
              <a:rPr lang="en-IN" sz="2000" dirty="0" smtClean="0">
                <a:latin typeface="Times New Roman" panose="02020603050405020304" pitchFamily="18" charset="0"/>
                <a:cs typeface="Times New Roman" panose="02020603050405020304" pitchFamily="18" charset="0"/>
              </a:rPr>
              <a:t>We need to check if the performance of the model is good.</a:t>
            </a:r>
          </a:p>
          <a:p>
            <a:pPr>
              <a:lnSpc>
                <a:spcPct val="170000"/>
              </a:lnSpc>
              <a:spcBef>
                <a:spcPts val="0"/>
              </a:spcBef>
            </a:pPr>
            <a:r>
              <a:rPr lang="en-IN" sz="2000" dirty="0" smtClean="0">
                <a:latin typeface="Times New Roman" panose="02020603050405020304" pitchFamily="18" charset="0"/>
                <a:cs typeface="Times New Roman" panose="02020603050405020304" pitchFamily="18" charset="0"/>
              </a:rPr>
              <a:t>If the performance is good ,  we can save the algorithm for future purpose.</a:t>
            </a:r>
          </a:p>
        </p:txBody>
      </p:sp>
    </p:spTree>
    <p:extLst>
      <p:ext uri="{BB962C8B-B14F-4D97-AF65-F5344CB8AC3E}">
        <p14:creationId xmlns:p14="http://schemas.microsoft.com/office/powerpoint/2010/main" val="2075283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ANN – Working Process:</a:t>
            </a:r>
            <a:endParaRPr lang="en-IN" dirty="0"/>
          </a:p>
        </p:txBody>
      </p:sp>
      <p:sp>
        <p:nvSpPr>
          <p:cNvPr id="3" name="Content Placeholder 2"/>
          <p:cNvSpPr>
            <a:spLocks noGrp="1"/>
          </p:cNvSpPr>
          <p:nvPr>
            <p:ph idx="1"/>
          </p:nvPr>
        </p:nvSpPr>
        <p:spPr/>
        <p:txBody>
          <a:bodyPr>
            <a:normAutofit fontScale="77500" lnSpcReduction="20000"/>
          </a:bodyPr>
          <a:lstStyle/>
          <a:p>
            <a:pPr>
              <a:lnSpc>
                <a:spcPct val="170000"/>
              </a:lnSpc>
              <a:spcBef>
                <a:spcPts val="0"/>
              </a:spcBef>
            </a:pPr>
            <a:r>
              <a:rPr lang="en-IN" dirty="0">
                <a:latin typeface="Times New Roman" panose="02020603050405020304" pitchFamily="18" charset="0"/>
                <a:cs typeface="Times New Roman" panose="02020603050405020304" pitchFamily="18" charset="0"/>
              </a:rPr>
              <a:t>If the performance is not good, then we need to choose a different algorithm .</a:t>
            </a:r>
          </a:p>
          <a:p>
            <a:pPr>
              <a:lnSpc>
                <a:spcPct val="170000"/>
              </a:lnSpc>
              <a:spcBef>
                <a:spcPts val="0"/>
              </a:spcBef>
            </a:pPr>
            <a:r>
              <a:rPr lang="en-IN" dirty="0">
                <a:latin typeface="Times New Roman" panose="02020603050405020304" pitchFamily="18" charset="0"/>
                <a:cs typeface="Times New Roman" panose="02020603050405020304" pitchFamily="18" charset="0"/>
              </a:rPr>
              <a:t>We need to train, predict and then evaluate the model.</a:t>
            </a:r>
          </a:p>
          <a:p>
            <a:pPr>
              <a:lnSpc>
                <a:spcPct val="170000"/>
              </a:lnSpc>
              <a:spcBef>
                <a:spcPts val="0"/>
              </a:spcBef>
            </a:pPr>
            <a:r>
              <a:rPr lang="en-IN" dirty="0">
                <a:latin typeface="Times New Roman" panose="02020603050405020304" pitchFamily="18" charset="0"/>
                <a:cs typeface="Times New Roman" panose="02020603050405020304" pitchFamily="18" charset="0"/>
              </a:rPr>
              <a:t>Repeat the process until the best algorithm is found.</a:t>
            </a:r>
            <a:endParaRPr lang="en-US" dirty="0">
              <a:latin typeface="Times New Roman" panose="02020603050405020304" pitchFamily="18" charset="0"/>
              <a:cs typeface="Times New Roman" panose="02020603050405020304" pitchFamily="18" charset="0"/>
            </a:endParaRPr>
          </a:p>
          <a:p>
            <a:endParaRPr lang="en-IN" i="1" dirty="0"/>
          </a:p>
        </p:txBody>
      </p:sp>
    </p:spTree>
    <p:extLst>
      <p:ext uri="{BB962C8B-B14F-4D97-AF65-F5344CB8AC3E}">
        <p14:creationId xmlns:p14="http://schemas.microsoft.com/office/powerpoint/2010/main" val="162589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809750"/>
            <a:ext cx="7406640" cy="1104138"/>
          </a:xfrm>
        </p:spPr>
        <p:txBody>
          <a:bodyPr lIns="68580" tIns="34290" rIns="68580" bIns="34290">
            <a:noAutofit/>
          </a:bodyPr>
          <a:lstStyle/>
          <a:p>
            <a:pPr algn="ctr"/>
            <a:r>
              <a:rPr lang="en-US" sz="4000" b="1" dirty="0">
                <a:effectLst/>
                <a:latin typeface="Times New Roman" pitchFamily="18" charset="0"/>
                <a:cs typeface="Times New Roman" pitchFamily="18" charset="0"/>
              </a:rPr>
              <a:t>CONVOLUTIONAL NEURAL NETWORK(CNN)</a:t>
            </a:r>
          </a:p>
        </p:txBody>
      </p:sp>
    </p:spTree>
    <p:extLst>
      <p:ext uri="{BB962C8B-B14F-4D97-AF65-F5344CB8AC3E}">
        <p14:creationId xmlns:p14="http://schemas.microsoft.com/office/powerpoint/2010/main" val="3700453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7544" y="1347614"/>
            <a:ext cx="7704000" cy="3416400"/>
          </a:xfrm>
        </p:spPr>
        <p:txBody>
          <a:bodyPr/>
          <a:lstStyle/>
          <a:p>
            <a:pPr marL="0" indent="0">
              <a:buNone/>
            </a:pPr>
            <a:r>
              <a:rPr lang="en-US" sz="2200" b="1" u="sng" dirty="0" err="1"/>
              <a:t>Exp</a:t>
            </a:r>
            <a:r>
              <a:rPr lang="en-US" sz="2200" b="1" u="sng" dirty="0"/>
              <a:t>: </a:t>
            </a:r>
            <a:r>
              <a:rPr lang="en-US" sz="2200" dirty="0"/>
              <a:t>5 </a:t>
            </a:r>
            <a:r>
              <a:rPr lang="en-US" sz="2200" dirty="0" err="1"/>
              <a:t>Yrs</a:t>
            </a:r>
            <a:endParaRPr lang="en-US" sz="2200" dirty="0"/>
          </a:p>
          <a:p>
            <a:pPr marL="0" indent="0">
              <a:buNone/>
            </a:pPr>
            <a:r>
              <a:rPr lang="en-US" sz="2200" b="1" u="sng" dirty="0"/>
              <a:t>Expert in</a:t>
            </a:r>
          </a:p>
          <a:p>
            <a:pPr marL="116175" indent="-116175">
              <a:buFont typeface="Arial" panose="020B0604020202020204" pitchFamily="34" charset="0"/>
              <a:buChar char="•"/>
            </a:pPr>
            <a:r>
              <a:rPr lang="en-US" sz="2200" dirty="0">
                <a:solidFill>
                  <a:schemeClr val="tx1"/>
                </a:solidFill>
              </a:rPr>
              <a:t>Python Developer on Machine Learning </a:t>
            </a:r>
          </a:p>
          <a:p>
            <a:pPr marL="116175" indent="-116175">
              <a:buFont typeface="Arial" panose="020B0604020202020204" pitchFamily="34" charset="0"/>
              <a:buChar char="•"/>
            </a:pPr>
            <a:r>
              <a:rPr lang="en-US" sz="2200" dirty="0">
                <a:solidFill>
                  <a:schemeClr val="tx1"/>
                </a:solidFill>
              </a:rPr>
              <a:t>Deep learning with computer vision </a:t>
            </a:r>
          </a:p>
          <a:p>
            <a:pPr marL="116175" indent="-116175">
              <a:buFont typeface="Arial" panose="020B0604020202020204" pitchFamily="34" charset="0"/>
              <a:buChar char="•"/>
            </a:pPr>
            <a:r>
              <a:rPr lang="en-US" sz="2200" dirty="0">
                <a:solidFill>
                  <a:schemeClr val="tx1"/>
                </a:solidFill>
              </a:rPr>
              <a:t>Matlab – Image Processing   </a:t>
            </a:r>
          </a:p>
          <a:p>
            <a:pPr marL="116175" indent="-116175">
              <a:buFont typeface="Arial" panose="020B0604020202020204" pitchFamily="34" charset="0"/>
              <a:buChar char="•"/>
            </a:pPr>
            <a:r>
              <a:rPr lang="en-US" sz="2200" dirty="0">
                <a:solidFill>
                  <a:schemeClr val="tx1"/>
                </a:solidFill>
              </a:rPr>
              <a:t>Autonomous Car design using ROS with LIDAR</a:t>
            </a:r>
          </a:p>
          <a:p>
            <a:pPr marL="0" indent="0">
              <a:buNone/>
            </a:pPr>
            <a:r>
              <a:rPr lang="en-US" sz="2200" b="1" u="sng" dirty="0">
                <a:solidFill>
                  <a:schemeClr val="tx1"/>
                </a:solidFill>
              </a:rPr>
              <a:t>Language</a:t>
            </a:r>
            <a:r>
              <a:rPr lang="en-US" sz="2200" dirty="0">
                <a:solidFill>
                  <a:schemeClr val="tx1"/>
                </a:solidFill>
              </a:rPr>
              <a:t> – Python , Java , HTML ,CSS.</a:t>
            </a:r>
          </a:p>
          <a:p>
            <a:pPr marL="0" indent="0">
              <a:buNone/>
            </a:pPr>
            <a:r>
              <a:rPr lang="en-US" sz="2200" b="1" u="sng" dirty="0">
                <a:solidFill>
                  <a:schemeClr val="tx1"/>
                </a:solidFill>
              </a:rPr>
              <a:t>Tools</a:t>
            </a:r>
            <a:r>
              <a:rPr lang="en-US" sz="2200" u="sng" dirty="0">
                <a:solidFill>
                  <a:schemeClr val="tx1"/>
                </a:solidFill>
              </a:rPr>
              <a:t> </a:t>
            </a:r>
            <a:r>
              <a:rPr lang="en-US" sz="2200" dirty="0">
                <a:solidFill>
                  <a:schemeClr val="tx1"/>
                </a:solidFill>
              </a:rPr>
              <a:t>– ANACONDA NAVIGATOR, JUPYTER NOTEBOOK, </a:t>
            </a:r>
          </a:p>
          <a:p>
            <a:pPr marL="116175" indent="-116175">
              <a:buFont typeface="Arial" panose="020B0604020202020204" pitchFamily="34" charset="0"/>
              <a:buChar char="•"/>
            </a:pPr>
            <a:r>
              <a:rPr lang="en-US" sz="2200" dirty="0">
                <a:solidFill>
                  <a:schemeClr val="tx1"/>
                </a:solidFill>
              </a:rPr>
              <a:t>GOOGLE COLAB.</a:t>
            </a:r>
          </a:p>
          <a:p>
            <a:pPr marL="0" indent="0">
              <a:buNone/>
            </a:pPr>
            <a:r>
              <a:rPr lang="en-US" sz="2200" b="1" dirty="0">
                <a:solidFill>
                  <a:schemeClr val="tx1"/>
                </a:solidFill>
              </a:rPr>
              <a:t>Graduation : </a:t>
            </a:r>
            <a:r>
              <a:rPr lang="en-US" sz="2200" dirty="0">
                <a:solidFill>
                  <a:schemeClr val="tx1"/>
                </a:solidFill>
              </a:rPr>
              <a:t>BE – ECE  | 2011</a:t>
            </a:r>
          </a:p>
          <a:p>
            <a:pPr marL="116175" indent="-116175">
              <a:buFont typeface="Arial" panose="020B0604020202020204" pitchFamily="34" charset="0"/>
              <a:buChar char="•"/>
            </a:pPr>
            <a:endParaRPr lang="en-US" sz="2200" dirty="0">
              <a:solidFill>
                <a:schemeClr val="tx1"/>
              </a:solidFill>
            </a:endParaRPr>
          </a:p>
        </p:txBody>
      </p:sp>
      <p:sp>
        <p:nvSpPr>
          <p:cNvPr id="7" name="Title 6"/>
          <p:cNvSpPr>
            <a:spLocks noGrp="1"/>
          </p:cNvSpPr>
          <p:nvPr>
            <p:ph type="title"/>
          </p:nvPr>
        </p:nvSpPr>
        <p:spPr>
          <a:xfrm>
            <a:off x="539552" y="627534"/>
            <a:ext cx="8238600" cy="478200"/>
          </a:xfrm>
        </p:spPr>
        <p:txBody>
          <a:bodyPr/>
          <a:lstStyle/>
          <a:p>
            <a:r>
              <a:rPr lang="en-US" sz="4500" dirty="0"/>
              <a:t>NANDHINI.S</a:t>
            </a:r>
          </a:p>
        </p:txBody>
      </p:sp>
    </p:spTree>
    <p:extLst>
      <p:ext uri="{BB962C8B-B14F-4D97-AF65-F5344CB8AC3E}">
        <p14:creationId xmlns:p14="http://schemas.microsoft.com/office/powerpoint/2010/main" val="16252307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528066"/>
            <a:ext cx="6172200" cy="557784"/>
          </a:xfrm>
        </p:spPr>
        <p:txBody>
          <a:bodyPr lIns="68580" tIns="34290" rIns="68580" bIns="34290">
            <a:normAutofit/>
          </a:bodyPr>
          <a:lstStyle/>
          <a:p>
            <a:r>
              <a:rPr lang="en-US" sz="3000" dirty="0">
                <a:effectLst>
                  <a:outerShdw blurRad="38100" dist="38100" dir="2700000" algn="tl">
                    <a:srgbClr val="000000">
                      <a:alpha val="43137"/>
                    </a:srgbClr>
                  </a:outerShdw>
                </a:effectLst>
                <a:latin typeface="Times New Roman" pitchFamily="18" charset="0"/>
                <a:cs typeface="Times New Roman" pitchFamily="18" charset="0"/>
              </a:rPr>
              <a:t>CNN:</a:t>
            </a:r>
          </a:p>
        </p:txBody>
      </p:sp>
      <p:sp>
        <p:nvSpPr>
          <p:cNvPr id="3" name="Content Placeholder 2"/>
          <p:cNvSpPr>
            <a:spLocks noGrp="1"/>
          </p:cNvSpPr>
          <p:nvPr>
            <p:ph idx="1"/>
          </p:nvPr>
        </p:nvSpPr>
        <p:spPr>
          <a:xfrm>
            <a:off x="1485900" y="1143000"/>
            <a:ext cx="6172200" cy="3600450"/>
          </a:xfrm>
        </p:spPr>
        <p:txBody>
          <a:bodyPr lIns="68580" tIns="34290" rIns="68580" bIns="34290">
            <a:normAutofit lnSpcReduction="10000"/>
          </a:bodyPr>
          <a:lstStyle/>
          <a:p>
            <a:pPr algn="just"/>
            <a:r>
              <a:rPr lang="en-US" sz="1500" dirty="0">
                <a:latin typeface="Times New Roman" pitchFamily="18" charset="0"/>
                <a:cs typeface="Times New Roman" pitchFamily="18" charset="0"/>
              </a:rPr>
              <a:t>Convolutional Neural networks are same as the ordinary neural networks.</a:t>
            </a:r>
          </a:p>
          <a:p>
            <a:pPr algn="just">
              <a:lnSpc>
                <a:spcPct val="150000"/>
              </a:lnSpc>
              <a:spcBef>
                <a:spcPts val="0"/>
              </a:spcBef>
            </a:pPr>
            <a:r>
              <a:rPr lang="en-US" sz="1500" dirty="0">
                <a:latin typeface="Times New Roman" pitchFamily="18" charset="0"/>
                <a:cs typeface="Times New Roman" pitchFamily="18" charset="0"/>
              </a:rPr>
              <a:t>CNNs are made up of neurons that have weights and biases.</a:t>
            </a:r>
          </a:p>
          <a:p>
            <a:pPr algn="just"/>
            <a:r>
              <a:rPr lang="en-US" sz="1500" dirty="0">
                <a:latin typeface="Times New Roman" pitchFamily="18" charset="0"/>
                <a:cs typeface="Times New Roman" pitchFamily="18" charset="0"/>
              </a:rPr>
              <a:t>Ordinary neural networks ignore the structure of input data.</a:t>
            </a:r>
          </a:p>
          <a:p>
            <a:pPr algn="just"/>
            <a:r>
              <a:rPr lang="en-US" sz="1500" dirty="0">
                <a:latin typeface="Times New Roman" pitchFamily="18" charset="0"/>
                <a:cs typeface="Times New Roman" pitchFamily="18" charset="0"/>
              </a:rPr>
              <a:t>The data is converted into 1D array before feeding it to the network.</a:t>
            </a:r>
          </a:p>
          <a:p>
            <a:pPr algn="just"/>
            <a:r>
              <a:rPr lang="en-US" sz="1500" dirty="0">
                <a:latin typeface="Times New Roman" pitchFamily="18" charset="0"/>
                <a:cs typeface="Times New Roman" pitchFamily="18" charset="0"/>
              </a:rPr>
              <a:t>This process is suitable for regular data.</a:t>
            </a:r>
          </a:p>
          <a:p>
            <a:pPr algn="just"/>
            <a:r>
              <a:rPr lang="en-US" sz="1500" dirty="0">
                <a:latin typeface="Times New Roman" pitchFamily="18" charset="0"/>
                <a:cs typeface="Times New Roman" pitchFamily="18" charset="0"/>
              </a:rPr>
              <a:t>If the data contains images , it may be a more difficult process.</a:t>
            </a:r>
          </a:p>
          <a:p>
            <a:pPr algn="just"/>
            <a:r>
              <a:rPr lang="en-US" sz="1500" dirty="0">
                <a:latin typeface="Times New Roman" pitchFamily="18" charset="0"/>
                <a:cs typeface="Times New Roman" pitchFamily="18" charset="0"/>
              </a:rPr>
              <a:t>This process can be solved easily by CNN.</a:t>
            </a:r>
          </a:p>
          <a:p>
            <a:pPr algn="just"/>
            <a:r>
              <a:rPr lang="en-US" sz="1500" dirty="0">
                <a:latin typeface="Times New Roman" pitchFamily="18" charset="0"/>
                <a:cs typeface="Times New Roman" pitchFamily="18" charset="0"/>
              </a:rPr>
              <a:t>The 2D structure of the images is considered while processing the images.</a:t>
            </a:r>
          </a:p>
          <a:p>
            <a:pPr algn="just"/>
            <a:r>
              <a:rPr lang="en-US" sz="1500" dirty="0">
                <a:latin typeface="Times New Roman" pitchFamily="18" charset="0"/>
                <a:cs typeface="Times New Roman" pitchFamily="18" charset="0"/>
              </a:rPr>
              <a:t>CNN allows to extract the properties specific to images.</a:t>
            </a:r>
          </a:p>
          <a:p>
            <a:pPr algn="just"/>
            <a:r>
              <a:rPr lang="en-US" sz="1500" dirty="0">
                <a:latin typeface="Times New Roman" pitchFamily="18" charset="0"/>
                <a:cs typeface="Times New Roman" pitchFamily="18" charset="0"/>
              </a:rPr>
              <a:t>The main aim of  CNN is to go from raw image data in the input layer to the correct class in the output layer.</a:t>
            </a:r>
          </a:p>
          <a:p>
            <a:pPr algn="just"/>
            <a:r>
              <a:rPr lang="en-US" sz="1500" dirty="0">
                <a:latin typeface="Times New Roman" pitchFamily="18" charset="0"/>
                <a:cs typeface="Times New Roman" pitchFamily="18" charset="0"/>
              </a:rPr>
              <a:t>The difference between a neural network and CNNs is in the way how they treat the input data .</a:t>
            </a:r>
          </a:p>
        </p:txBody>
      </p:sp>
    </p:spTree>
    <p:extLst>
      <p:ext uri="{BB962C8B-B14F-4D97-AF65-F5344CB8AC3E}">
        <p14:creationId xmlns:p14="http://schemas.microsoft.com/office/powerpoint/2010/main" val="19086948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normAutofit/>
          </a:bodyPr>
          <a:lstStyle/>
          <a:p>
            <a:r>
              <a:rPr lang="en-US" sz="3000" dirty="0">
                <a:latin typeface="Times New Roman" pitchFamily="18" charset="0"/>
                <a:cs typeface="Times New Roman" pitchFamily="18" charset="0"/>
              </a:rPr>
              <a:t>CNN – Architecture:</a:t>
            </a:r>
          </a:p>
        </p:txBody>
      </p:sp>
      <p:sp>
        <p:nvSpPr>
          <p:cNvPr id="3" name="Content Placeholder 2"/>
          <p:cNvSpPr>
            <a:spLocks noGrp="1"/>
          </p:cNvSpPr>
          <p:nvPr>
            <p:ph idx="1"/>
          </p:nvPr>
        </p:nvSpPr>
        <p:spPr/>
        <p:txBody>
          <a:bodyPr lIns="68580" tIns="34290" rIns="68580" bIns="34290">
            <a:normAutofit lnSpcReduction="10000"/>
          </a:bodyPr>
          <a:lstStyle/>
          <a:p>
            <a:pPr algn="just">
              <a:lnSpc>
                <a:spcPct val="160000"/>
              </a:lnSpc>
              <a:spcBef>
                <a:spcPts val="0"/>
              </a:spcBef>
            </a:pPr>
            <a:r>
              <a:rPr lang="en-US" sz="1500" dirty="0">
                <a:latin typeface="Times New Roman" pitchFamily="18" charset="0"/>
                <a:cs typeface="Times New Roman" pitchFamily="18" charset="0"/>
              </a:rPr>
              <a:t>Normal neural networks receive an input and transform it through a series of hidden layers.</a:t>
            </a:r>
          </a:p>
          <a:p>
            <a:pPr algn="just">
              <a:lnSpc>
                <a:spcPct val="160000"/>
              </a:lnSpc>
              <a:spcBef>
                <a:spcPts val="0"/>
              </a:spcBef>
            </a:pPr>
            <a:r>
              <a:rPr lang="en-US" sz="1500" dirty="0">
                <a:latin typeface="Times New Roman" pitchFamily="18" charset="0"/>
                <a:cs typeface="Times New Roman" pitchFamily="18" charset="0"/>
              </a:rPr>
              <a:t>One layer is connected to other layer with the help of neurons.</a:t>
            </a:r>
          </a:p>
          <a:p>
            <a:pPr algn="just">
              <a:lnSpc>
                <a:spcPct val="160000"/>
              </a:lnSpc>
              <a:spcBef>
                <a:spcPts val="0"/>
              </a:spcBef>
            </a:pPr>
            <a:r>
              <a:rPr lang="en-US" sz="1500" dirty="0">
                <a:latin typeface="Times New Roman" pitchFamily="18" charset="0"/>
                <a:cs typeface="Times New Roman" pitchFamily="18" charset="0"/>
              </a:rPr>
              <a:t>One of the main disadvantages of normal neural networks is that they do not scale well to full images.</a:t>
            </a:r>
          </a:p>
          <a:p>
            <a:pPr algn="just">
              <a:lnSpc>
                <a:spcPct val="160000"/>
              </a:lnSpc>
              <a:spcBef>
                <a:spcPts val="0"/>
              </a:spcBef>
            </a:pPr>
            <a:r>
              <a:rPr lang="en-US" sz="1500" dirty="0">
                <a:latin typeface="Times New Roman" pitchFamily="18" charset="0"/>
                <a:cs typeface="Times New Roman" pitchFamily="18" charset="0"/>
              </a:rPr>
              <a:t>They have neurons arranged in 3 dimensions called width , height and depth.</a:t>
            </a:r>
          </a:p>
          <a:p>
            <a:pPr algn="just">
              <a:lnSpc>
                <a:spcPct val="160000"/>
              </a:lnSpc>
              <a:spcBef>
                <a:spcPts val="0"/>
              </a:spcBef>
            </a:pPr>
            <a:r>
              <a:rPr lang="en-US" sz="1500" dirty="0">
                <a:latin typeface="Times New Roman" pitchFamily="18" charset="0"/>
                <a:cs typeface="Times New Roman" pitchFamily="18" charset="0"/>
              </a:rPr>
              <a:t>Each neuron in the current layer is connected to a small patch of output from the previous layer.</a:t>
            </a:r>
          </a:p>
          <a:p>
            <a:pPr algn="just">
              <a:lnSpc>
                <a:spcPct val="160000"/>
              </a:lnSpc>
              <a:spcBef>
                <a:spcPts val="0"/>
              </a:spcBef>
            </a:pPr>
            <a:r>
              <a:rPr lang="en-US" sz="1500" dirty="0">
                <a:latin typeface="Times New Roman" pitchFamily="18" charset="0"/>
                <a:cs typeface="Times New Roman" pitchFamily="18" charset="0"/>
              </a:rPr>
              <a:t>We are overlaying an N*N filter on an input image.</a:t>
            </a:r>
          </a:p>
          <a:p>
            <a:pPr algn="just">
              <a:lnSpc>
                <a:spcPct val="160000"/>
              </a:lnSpc>
              <a:spcBef>
                <a:spcPts val="0"/>
              </a:spcBef>
            </a:pPr>
            <a:r>
              <a:rPr lang="en-US" sz="1500" dirty="0">
                <a:latin typeface="Times New Roman" pitchFamily="18" charset="0"/>
                <a:cs typeface="Times New Roman" pitchFamily="18" charset="0"/>
              </a:rPr>
              <a:t>It uses M filters to get all the relevant details.</a:t>
            </a:r>
          </a:p>
          <a:p>
            <a:pPr algn="just">
              <a:lnSpc>
                <a:spcPct val="160000"/>
              </a:lnSpc>
              <a:spcBef>
                <a:spcPts val="0"/>
              </a:spcBef>
            </a:pPr>
            <a:r>
              <a:rPr lang="en-US" sz="1500" dirty="0">
                <a:latin typeface="Times New Roman" pitchFamily="18" charset="0"/>
                <a:cs typeface="Times New Roman" pitchFamily="18" charset="0"/>
              </a:rPr>
              <a:t>These M filters are feature extractors which extract features like edges , corners etc.</a:t>
            </a:r>
          </a:p>
        </p:txBody>
      </p:sp>
    </p:spTree>
    <p:extLst>
      <p:ext uri="{BB962C8B-B14F-4D97-AF65-F5344CB8AC3E}">
        <p14:creationId xmlns:p14="http://schemas.microsoft.com/office/powerpoint/2010/main" val="3820290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normAutofit/>
          </a:bodyPr>
          <a:lstStyle/>
          <a:p>
            <a:r>
              <a:rPr lang="en-US" sz="3000" dirty="0">
                <a:latin typeface="Times New Roman" pitchFamily="18" charset="0"/>
                <a:cs typeface="Times New Roman" pitchFamily="18" charset="0"/>
              </a:rPr>
              <a:t>Layers To Construct CNN:</a:t>
            </a:r>
          </a:p>
        </p:txBody>
      </p:sp>
      <p:sp>
        <p:nvSpPr>
          <p:cNvPr id="3" name="Content Placeholder 2"/>
          <p:cNvSpPr>
            <a:spLocks noGrp="1"/>
          </p:cNvSpPr>
          <p:nvPr>
            <p:ph idx="1"/>
          </p:nvPr>
        </p:nvSpPr>
        <p:spPr/>
        <p:txBody>
          <a:bodyPr lIns="68580" tIns="34290" rIns="68580" bIns="34290">
            <a:normAutofit/>
          </a:bodyPr>
          <a:lstStyle/>
          <a:p>
            <a:r>
              <a:rPr lang="en-US" sz="1500" b="1" dirty="0">
                <a:latin typeface="Times New Roman" pitchFamily="18" charset="0"/>
                <a:cs typeface="Times New Roman" pitchFamily="18" charset="0"/>
              </a:rPr>
              <a:t>Input Layer – </a:t>
            </a:r>
            <a:r>
              <a:rPr lang="en-US" sz="1500" dirty="0">
                <a:latin typeface="Times New Roman" pitchFamily="18" charset="0"/>
                <a:cs typeface="Times New Roman" pitchFamily="18" charset="0"/>
              </a:rPr>
              <a:t>It takes the raw image data.</a:t>
            </a:r>
          </a:p>
          <a:p>
            <a:r>
              <a:rPr lang="en-US" sz="1500" b="1" dirty="0">
                <a:latin typeface="Times New Roman" pitchFamily="18" charset="0"/>
                <a:cs typeface="Times New Roman" pitchFamily="18" charset="0"/>
              </a:rPr>
              <a:t>Convolutional layer – </a:t>
            </a:r>
            <a:r>
              <a:rPr lang="en-US" sz="1500" dirty="0">
                <a:latin typeface="Times New Roman" pitchFamily="18" charset="0"/>
                <a:cs typeface="Times New Roman" pitchFamily="18" charset="0"/>
              </a:rPr>
              <a:t>It is the core building block of CNN and it does most of the computations.</a:t>
            </a:r>
          </a:p>
          <a:p>
            <a:r>
              <a:rPr lang="en-US" sz="1500" dirty="0">
                <a:latin typeface="Times New Roman" pitchFamily="18" charset="0"/>
                <a:cs typeface="Times New Roman" pitchFamily="18" charset="0"/>
              </a:rPr>
              <a:t>It computes the convolution between the neurons and various patches in the input.</a:t>
            </a:r>
          </a:p>
          <a:p>
            <a:r>
              <a:rPr lang="en-US" sz="1500" b="1" dirty="0">
                <a:latin typeface="Times New Roman" pitchFamily="18" charset="0"/>
                <a:cs typeface="Times New Roman" pitchFamily="18" charset="0"/>
              </a:rPr>
              <a:t>Rectified Linear Unit Layer – </a:t>
            </a:r>
            <a:r>
              <a:rPr lang="en-US" sz="1500" dirty="0">
                <a:latin typeface="Times New Roman" pitchFamily="18" charset="0"/>
                <a:cs typeface="Times New Roman" pitchFamily="18" charset="0"/>
              </a:rPr>
              <a:t>It applies an activation function to the output of previous layer.</a:t>
            </a:r>
          </a:p>
          <a:p>
            <a:r>
              <a:rPr lang="en-US" sz="1500" dirty="0">
                <a:latin typeface="Times New Roman" pitchFamily="18" charset="0"/>
                <a:cs typeface="Times New Roman" pitchFamily="18" charset="0"/>
              </a:rPr>
              <a:t>It adds non-linear features to the network so that it fits well to any type of function.</a:t>
            </a:r>
          </a:p>
          <a:p>
            <a:r>
              <a:rPr lang="en-US" sz="1500" b="1" dirty="0">
                <a:latin typeface="Times New Roman" pitchFamily="18" charset="0"/>
                <a:cs typeface="Times New Roman" pitchFamily="18" charset="0"/>
              </a:rPr>
              <a:t>Pooling Layer- </a:t>
            </a:r>
            <a:r>
              <a:rPr lang="en-US" sz="1500" dirty="0">
                <a:latin typeface="Times New Roman" pitchFamily="18" charset="0"/>
                <a:cs typeface="Times New Roman" pitchFamily="18" charset="0"/>
              </a:rPr>
              <a:t>It helps us to keep only the important parts as we proceed through the network.</a:t>
            </a:r>
          </a:p>
          <a:p>
            <a:r>
              <a:rPr lang="en-US" sz="1500" dirty="0">
                <a:latin typeface="Times New Roman" pitchFamily="18" charset="0"/>
                <a:cs typeface="Times New Roman" pitchFamily="18" charset="0"/>
              </a:rPr>
              <a:t>This layer operates independently on every slice of input.</a:t>
            </a:r>
          </a:p>
        </p:txBody>
      </p:sp>
    </p:spTree>
    <p:extLst>
      <p:ext uri="{BB962C8B-B14F-4D97-AF65-F5344CB8AC3E}">
        <p14:creationId xmlns:p14="http://schemas.microsoft.com/office/powerpoint/2010/main" val="3873695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normAutofit/>
          </a:bodyPr>
          <a:lstStyle/>
          <a:p>
            <a:r>
              <a:rPr lang="en-US" sz="3000" dirty="0">
                <a:latin typeface="Times New Roman" pitchFamily="18" charset="0"/>
                <a:cs typeface="Times New Roman" pitchFamily="18" charset="0"/>
              </a:rPr>
              <a:t>Layers To Construct CNN:</a:t>
            </a:r>
            <a:endParaRPr lang="en-US" sz="3000" dirty="0"/>
          </a:p>
        </p:txBody>
      </p:sp>
      <p:sp>
        <p:nvSpPr>
          <p:cNvPr id="3" name="Content Placeholder 2"/>
          <p:cNvSpPr>
            <a:spLocks noGrp="1"/>
          </p:cNvSpPr>
          <p:nvPr>
            <p:ph idx="1"/>
          </p:nvPr>
        </p:nvSpPr>
        <p:spPr/>
        <p:txBody>
          <a:bodyPr lIns="68580" tIns="34290" rIns="68580" bIns="34290">
            <a:normAutofit/>
          </a:bodyPr>
          <a:lstStyle/>
          <a:p>
            <a:pPr algn="just">
              <a:lnSpc>
                <a:spcPct val="150000"/>
              </a:lnSpc>
              <a:spcBef>
                <a:spcPts val="0"/>
              </a:spcBef>
            </a:pPr>
            <a:r>
              <a:rPr lang="en-US" sz="1500" dirty="0">
                <a:latin typeface="Times New Roman" pitchFamily="18" charset="0"/>
                <a:cs typeface="Times New Roman" pitchFamily="18" charset="0"/>
              </a:rPr>
              <a:t>It resizes it spatially and uses the MAX function.</a:t>
            </a:r>
          </a:p>
          <a:p>
            <a:pPr algn="just">
              <a:lnSpc>
                <a:spcPct val="150000"/>
              </a:lnSpc>
              <a:spcBef>
                <a:spcPts val="0"/>
              </a:spcBef>
            </a:pPr>
            <a:r>
              <a:rPr lang="en-US" sz="1500" b="1" dirty="0">
                <a:latin typeface="Times New Roman" pitchFamily="18" charset="0"/>
                <a:cs typeface="Times New Roman" pitchFamily="18" charset="0"/>
              </a:rPr>
              <a:t>Fully Connected Layer or Output Layer:</a:t>
            </a:r>
          </a:p>
          <a:p>
            <a:pPr algn="just">
              <a:lnSpc>
                <a:spcPct val="150000"/>
              </a:lnSpc>
              <a:spcBef>
                <a:spcPts val="0"/>
              </a:spcBef>
            </a:pPr>
            <a:r>
              <a:rPr lang="en-US" sz="1500" dirty="0">
                <a:latin typeface="Times New Roman" pitchFamily="18" charset="0"/>
                <a:cs typeface="Times New Roman" pitchFamily="18" charset="0"/>
              </a:rPr>
              <a:t>This layer computes the output scores in the last layer.</a:t>
            </a:r>
          </a:p>
          <a:p>
            <a:pPr algn="just">
              <a:lnSpc>
                <a:spcPct val="150000"/>
              </a:lnSpc>
              <a:spcBef>
                <a:spcPts val="0"/>
              </a:spcBef>
            </a:pPr>
            <a:r>
              <a:rPr lang="en-US" sz="1500" dirty="0">
                <a:latin typeface="Times New Roman" pitchFamily="18" charset="0"/>
                <a:cs typeface="Times New Roman" pitchFamily="18" charset="0"/>
              </a:rPr>
              <a:t>The final output is of the size 1*1*L, where L is the number of training dataset classes.</a:t>
            </a:r>
          </a:p>
        </p:txBody>
      </p:sp>
    </p:spTree>
    <p:extLst>
      <p:ext uri="{BB962C8B-B14F-4D97-AF65-F5344CB8AC3E}">
        <p14:creationId xmlns:p14="http://schemas.microsoft.com/office/powerpoint/2010/main" val="393127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CNN: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feed-forward neural network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to analyze the visual images by processing the data with grid – like topology.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also called as ConvNet.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CNN is used to detect and classify objects in an image.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Following is an example of neural network that identifies two types of flowers.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72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CNN - Image</a:t>
            </a:r>
            <a:endParaRPr lang="en-IN"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276351"/>
            <a:ext cx="7499350" cy="2708954"/>
          </a:xfrm>
        </p:spPr>
      </p:pic>
    </p:spTree>
    <p:extLst>
      <p:ext uri="{BB962C8B-B14F-4D97-AF65-F5344CB8AC3E}">
        <p14:creationId xmlns:p14="http://schemas.microsoft.com/office/powerpoint/2010/main" val="2462814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CNN – Image Represntation</a:t>
            </a:r>
            <a:endParaRPr lang="en-IN"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581150"/>
            <a:ext cx="7499350" cy="2395222"/>
          </a:xfrm>
        </p:spPr>
      </p:pic>
    </p:spTree>
    <p:extLst>
      <p:ext uri="{BB962C8B-B14F-4D97-AF65-F5344CB8AC3E}">
        <p14:creationId xmlns:p14="http://schemas.microsoft.com/office/powerpoint/2010/main" val="4085913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CNN – Image Represntation</a:t>
            </a:r>
            <a:endParaRPr lang="en-IN" dirty="0"/>
          </a:p>
        </p:txBody>
      </p:sp>
      <p:sp>
        <p:nvSpPr>
          <p:cNvPr id="3" name="Content Placeholder 2"/>
          <p:cNvSpPr>
            <a:spLocks noGrp="1"/>
          </p:cNvSpPr>
          <p:nvPr>
            <p:ph idx="1"/>
          </p:nvPr>
        </p:nvSpPr>
        <p:spPr>
          <a:xfrm>
            <a:off x="1435608" y="1085850"/>
            <a:ext cx="7498080" cy="3771900"/>
          </a:xfrm>
        </p:spPr>
        <p:txBody>
          <a:bodyPr>
            <a:normAutofit fontScale="92500"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convolution operation forms the basis of any convolutional neural network.</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two matrices a and b.</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 [5,3,7,5,9,7]</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 = [1,2,3]</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convolution operation , the arrays are multiplied element –wise and the product is summed to create a new array, a*b.</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first three elements of matrix a are multiplied with matrix b.</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product is summed to get the result.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250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CNN – Image </a:t>
            </a:r>
            <a:r>
              <a:rPr lang="en-US" sz="4000" dirty="0" smtClean="0">
                <a:latin typeface="Times New Roman" panose="02020603050405020304" pitchFamily="18" charset="0"/>
                <a:cs typeface="Times New Roman" panose="02020603050405020304" pitchFamily="18" charset="0"/>
              </a:rPr>
              <a:t>Representation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3912" y="1543050"/>
            <a:ext cx="6181725" cy="2686050"/>
          </a:xfrm>
        </p:spPr>
      </p:pic>
    </p:spTree>
    <p:extLst>
      <p:ext uri="{BB962C8B-B14F-4D97-AF65-F5344CB8AC3E}">
        <p14:creationId xmlns:p14="http://schemas.microsoft.com/office/powerpoint/2010/main" val="1504669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CNN – Image Representation</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next three elements from matrix a are multiplied by the elements in the matrix b.</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product is summed up.</a:t>
            </a:r>
          </a:p>
          <a:p>
            <a:pPr marL="82296"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724150"/>
            <a:ext cx="6162675" cy="2143125"/>
          </a:xfrm>
          <a:prstGeom prst="rect">
            <a:avLst/>
          </a:prstGeom>
        </p:spPr>
      </p:pic>
    </p:spTree>
    <p:extLst>
      <p:ext uri="{BB962C8B-B14F-4D97-AF65-F5344CB8AC3E}">
        <p14:creationId xmlns:p14="http://schemas.microsoft.com/office/powerpoint/2010/main" val="180283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94990" y="1131591"/>
            <a:ext cx="7704000" cy="3783782"/>
          </a:xfrm>
        </p:spPr>
        <p:txBody>
          <a:bodyPr/>
          <a:lstStyle/>
          <a:p>
            <a:r>
              <a:rPr lang="en-US" sz="2200" dirty="0">
                <a:solidFill>
                  <a:srgbClr val="FF0000"/>
                </a:solidFill>
              </a:rPr>
              <a:t>Educational Equipment Manufacturer</a:t>
            </a:r>
          </a:p>
          <a:p>
            <a:pPr marL="722864" lvl="1" indent="-309799">
              <a:buFont typeface="Arial" panose="020B0604020202020204" pitchFamily="34" charset="0"/>
              <a:buChar char="•"/>
            </a:pPr>
            <a:r>
              <a:rPr lang="en-US" sz="2200" dirty="0" err="1">
                <a:solidFill>
                  <a:schemeClr val="tx1"/>
                </a:solidFill>
              </a:rPr>
              <a:t>IoT</a:t>
            </a:r>
            <a:r>
              <a:rPr lang="en-US" sz="2200" dirty="0">
                <a:solidFill>
                  <a:schemeClr val="tx1"/>
                </a:solidFill>
              </a:rPr>
              <a:t>, AI, </a:t>
            </a:r>
            <a:r>
              <a:rPr lang="en-US" sz="2200" dirty="0" err="1">
                <a:solidFill>
                  <a:schemeClr val="tx1"/>
                </a:solidFill>
              </a:rPr>
              <a:t>Robotics,Autonomous</a:t>
            </a:r>
            <a:r>
              <a:rPr lang="en-US" sz="2200" dirty="0">
                <a:solidFill>
                  <a:schemeClr val="tx1"/>
                </a:solidFill>
              </a:rPr>
              <a:t> Robot</a:t>
            </a:r>
          </a:p>
          <a:p>
            <a:pPr marL="722864" lvl="1" indent="-309799">
              <a:buFont typeface="Arial" panose="020B0604020202020204" pitchFamily="34" charset="0"/>
              <a:buChar char="•"/>
            </a:pPr>
            <a:r>
              <a:rPr lang="en-US" sz="2200" dirty="0">
                <a:solidFill>
                  <a:schemeClr val="tx1"/>
                </a:solidFill>
              </a:rPr>
              <a:t>Microprocessor/Microcontroller</a:t>
            </a:r>
          </a:p>
          <a:p>
            <a:pPr marL="722864" lvl="1" indent="-309799">
              <a:buFont typeface="Arial" panose="020B0604020202020204" pitchFamily="34" charset="0"/>
              <a:buChar char="•"/>
            </a:pPr>
            <a:r>
              <a:rPr lang="en-US" sz="2200" dirty="0">
                <a:solidFill>
                  <a:schemeClr val="tx1"/>
                </a:solidFill>
              </a:rPr>
              <a:t>DSP,VLSI, Embedded System </a:t>
            </a:r>
          </a:p>
          <a:p>
            <a:pPr marL="722864" lvl="1" indent="-309799">
              <a:buFont typeface="Arial" panose="020B0604020202020204" pitchFamily="34" charset="0"/>
              <a:buChar char="•"/>
            </a:pPr>
            <a:r>
              <a:rPr lang="en-US" sz="2200" dirty="0">
                <a:solidFill>
                  <a:schemeClr val="tx1"/>
                </a:solidFill>
              </a:rPr>
              <a:t>Power Electronics &amp; Drives, Fuel Cell Trainer Kit</a:t>
            </a:r>
          </a:p>
          <a:p>
            <a:pPr marL="722864" lvl="1" indent="-309799">
              <a:buFont typeface="Arial" panose="020B0604020202020204" pitchFamily="34" charset="0"/>
              <a:buChar char="•"/>
            </a:pPr>
            <a:r>
              <a:rPr lang="en-US" sz="2200" dirty="0">
                <a:solidFill>
                  <a:schemeClr val="tx1"/>
                </a:solidFill>
              </a:rPr>
              <a:t>Renewable Energy Lab, Electric Vehicle Lab</a:t>
            </a:r>
          </a:p>
          <a:p>
            <a:r>
              <a:rPr lang="en-US" sz="2200" dirty="0">
                <a:solidFill>
                  <a:srgbClr val="FF0000"/>
                </a:solidFill>
              </a:rPr>
              <a:t>Technical Training</a:t>
            </a:r>
          </a:p>
          <a:p>
            <a:r>
              <a:rPr lang="en-US" sz="2200" dirty="0">
                <a:solidFill>
                  <a:srgbClr val="FF0000"/>
                </a:solidFill>
              </a:rPr>
              <a:t>DIY Project</a:t>
            </a:r>
          </a:p>
        </p:txBody>
      </p:sp>
      <p:sp>
        <p:nvSpPr>
          <p:cNvPr id="5" name="Title 4"/>
          <p:cNvSpPr>
            <a:spLocks noGrp="1"/>
          </p:cNvSpPr>
          <p:nvPr>
            <p:ph type="title"/>
          </p:nvPr>
        </p:nvSpPr>
        <p:spPr>
          <a:xfrm>
            <a:off x="611560" y="555526"/>
            <a:ext cx="8238600" cy="478200"/>
          </a:xfrm>
        </p:spPr>
        <p:txBody>
          <a:bodyPr/>
          <a:lstStyle/>
          <a:p>
            <a:r>
              <a:rPr lang="en-US" sz="4500" dirty="0"/>
              <a:t>Pantech?</a:t>
            </a:r>
          </a:p>
        </p:txBody>
      </p:sp>
    </p:spTree>
    <p:extLst>
      <p:ext uri="{BB962C8B-B14F-4D97-AF65-F5344CB8AC3E}">
        <p14:creationId xmlns:p14="http://schemas.microsoft.com/office/powerpoint/2010/main" val="45166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CNN – Image Representation</a:t>
            </a:r>
            <a:endParaRPr lang="en-IN" dirty="0"/>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This process is repeated until the convolution operation is completed.</a:t>
            </a:r>
          </a:p>
          <a:p>
            <a:endParaRPr lang="en-US" sz="2000" dirty="0">
              <a:latin typeface="Times New Roman" panose="02020603050405020304" pitchFamily="18" charset="0"/>
              <a:cs typeface="Times New Roman" panose="02020603050405020304" pitchFamily="18" charset="0"/>
            </a:endParaRPr>
          </a:p>
          <a:p>
            <a:pPr marL="82296"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914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Image Recognition - CNN</a:t>
            </a:r>
            <a:endParaRPr lang="en-IN"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962" y="1685925"/>
            <a:ext cx="5381625" cy="2400300"/>
          </a:xfrm>
        </p:spPr>
      </p:pic>
    </p:spTree>
    <p:extLst>
      <p:ext uri="{BB962C8B-B14F-4D97-AF65-F5344CB8AC3E}">
        <p14:creationId xmlns:p14="http://schemas.microsoft.com/office/powerpoint/2010/main" val="3216207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Image Recognition - CNN</a:t>
            </a:r>
            <a:endParaRPr lang="en-IN" sz="4000" dirty="0"/>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When you press backslash(\), the below image gets processed.</a:t>
            </a:r>
          </a:p>
          <a:p>
            <a:pPr marL="82296"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711" y="1885950"/>
            <a:ext cx="4600575" cy="2533650"/>
          </a:xfrm>
          <a:prstGeom prst="rect">
            <a:avLst/>
          </a:prstGeom>
        </p:spPr>
      </p:pic>
    </p:spTree>
    <p:extLst>
      <p:ext uri="{BB962C8B-B14F-4D97-AF65-F5344CB8AC3E}">
        <p14:creationId xmlns:p14="http://schemas.microsoft.com/office/powerpoint/2010/main" val="1598505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Image Recognition - CNN</a:t>
            </a:r>
            <a:endParaRPr lang="en-IN" sz="4000" dirty="0"/>
          </a:p>
        </p:txBody>
      </p:sp>
      <p:sp>
        <p:nvSpPr>
          <p:cNvPr id="3" name="Content Placeholder 2"/>
          <p:cNvSpPr>
            <a:spLocks noGrp="1"/>
          </p:cNvSpPr>
          <p:nvPr>
            <p:ph idx="1"/>
          </p:nvPr>
        </p:nvSpPr>
        <p:spPr/>
        <p:txBody>
          <a:bodyPr>
            <a:normAutofit/>
          </a:bodyPr>
          <a:lstStyle/>
          <a:p>
            <a:pPr marL="82296" indent="0">
              <a:buNone/>
            </a:pPr>
            <a:r>
              <a:rPr lang="en-US" sz="2000" dirty="0" smtClean="0">
                <a:latin typeface="Times New Roman" panose="02020603050405020304" pitchFamily="18" charset="0"/>
                <a:cs typeface="Times New Roman" panose="02020603050405020304" pitchFamily="18" charset="0"/>
              </a:rPr>
              <a:t>When we press forward slash(/), the below image is processed.</a:t>
            </a:r>
          </a:p>
          <a:p>
            <a:pPr marL="82296"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812" y="2114550"/>
            <a:ext cx="4524375" cy="2438400"/>
          </a:xfrm>
          <a:prstGeom prst="rect">
            <a:avLst/>
          </a:prstGeom>
        </p:spPr>
      </p:pic>
    </p:spTree>
    <p:extLst>
      <p:ext uri="{BB962C8B-B14F-4D97-AF65-F5344CB8AC3E}">
        <p14:creationId xmlns:p14="http://schemas.microsoft.com/office/powerpoint/2010/main" val="1785743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Image Recognition - Example</a:t>
            </a:r>
            <a:endParaRPr lang="en-IN"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565821"/>
            <a:ext cx="7499350" cy="2640508"/>
          </a:xfrm>
        </p:spPr>
      </p:pic>
    </p:spTree>
    <p:extLst>
      <p:ext uri="{BB962C8B-B14F-4D97-AF65-F5344CB8AC3E}">
        <p14:creationId xmlns:p14="http://schemas.microsoft.com/office/powerpoint/2010/main" val="349634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CNN - Layers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step is used to extract some essential features from an image.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convolution layer has various filters that perform the convolution operation.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Every image is considered as a matrix of pixel values.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Consider the following 5*5 image whose pixel values are either 0 or 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There’s also a 3*3 filter matrix.</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Apply the filter matrix over the image and find the dot product to get the convolved feature matrix.</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6051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ReLU:</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stands for Rectified Exponential Linear Unit.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the features are extracted  , the next step is to move them to a ReLU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operation operates on each element and it sets all the negative pixels to zero.</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introduces non-linearity to the network and the generated output is a rectified feature map.</a:t>
            </a:r>
          </a:p>
          <a:p>
            <a:pPr marL="82296"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42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103" y="1085850"/>
            <a:ext cx="3331344" cy="3600450"/>
          </a:xfrm>
        </p:spPr>
      </p:pic>
    </p:spTree>
    <p:extLst>
      <p:ext uri="{BB962C8B-B14F-4D97-AF65-F5344CB8AC3E}">
        <p14:creationId xmlns:p14="http://schemas.microsoft.com/office/powerpoint/2010/main" val="1767080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a:xfrm>
            <a:off x="1435608" y="895350"/>
            <a:ext cx="7498080" cy="409575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original image is scanned with multiple convolutions and ReLU layers for locating the features.</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409" y="1962150"/>
            <a:ext cx="6477000" cy="3028950"/>
          </a:xfrm>
          <a:prstGeom prst="rect">
            <a:avLst/>
          </a:prstGeom>
        </p:spPr>
      </p:pic>
    </p:spTree>
    <p:extLst>
      <p:ext uri="{BB962C8B-B14F-4D97-AF65-F5344CB8AC3E}">
        <p14:creationId xmlns:p14="http://schemas.microsoft.com/office/powerpoint/2010/main" val="2707856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280884"/>
            <a:ext cx="7499350" cy="3210381"/>
          </a:xfrm>
        </p:spPr>
      </p:pic>
    </p:spTree>
    <p:extLst>
      <p:ext uri="{BB962C8B-B14F-4D97-AF65-F5344CB8AC3E}">
        <p14:creationId xmlns:p14="http://schemas.microsoft.com/office/powerpoint/2010/main" val="283086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6259" y="751075"/>
            <a:ext cx="4793448" cy="570473"/>
          </a:xfrm>
        </p:spPr>
        <p:txBody>
          <a:bodyPr/>
          <a:lstStyle/>
          <a:p>
            <a:r>
              <a:rPr lang="en-US" sz="3200" dirty="0" smtClean="0"/>
              <a:t>What is Master Class ?</a:t>
            </a:r>
            <a:endParaRPr lang="en-US" sz="3200" dirty="0"/>
          </a:p>
        </p:txBody>
      </p:sp>
      <p:grpSp>
        <p:nvGrpSpPr>
          <p:cNvPr id="22" name="Google Shape;2872;p54"/>
          <p:cNvGrpSpPr/>
          <p:nvPr/>
        </p:nvGrpSpPr>
        <p:grpSpPr>
          <a:xfrm>
            <a:off x="6437947" y="1373671"/>
            <a:ext cx="1430335" cy="2585934"/>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endParaRPr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endParaRPr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endParaRPr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endParaRPr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endParaRPr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grpSp>
        </p:grpSp>
      </p:grpSp>
      <p:sp>
        <p:nvSpPr>
          <p:cNvPr id="21" name="TextBox 20"/>
          <p:cNvSpPr txBox="1"/>
          <p:nvPr/>
        </p:nvSpPr>
        <p:spPr>
          <a:xfrm>
            <a:off x="1134667" y="1246371"/>
            <a:ext cx="3911808" cy="693507"/>
          </a:xfrm>
          <a:prstGeom prst="rect">
            <a:avLst/>
          </a:prstGeom>
          <a:noFill/>
        </p:spPr>
        <p:txBody>
          <a:bodyPr wrap="none" lIns="61960" tIns="30980" rIns="61960" bIns="30980" rtlCol="0">
            <a:spAutoFit/>
          </a:bodyPr>
          <a:lstStyle/>
          <a:p>
            <a:r>
              <a:rPr lang="en-US" sz="2700" dirty="0"/>
              <a:t>👍 </a:t>
            </a:r>
            <a:r>
              <a:rPr lang="en-US" sz="1400" dirty="0"/>
              <a:t>This is the 30 Days Industrial Learning Activity.</a:t>
            </a:r>
          </a:p>
          <a:p>
            <a:endParaRPr lang="en-US" sz="1400" dirty="0"/>
          </a:p>
        </p:txBody>
      </p:sp>
      <p:sp>
        <p:nvSpPr>
          <p:cNvPr id="63" name="Rectangle 62"/>
          <p:cNvSpPr/>
          <p:nvPr/>
        </p:nvSpPr>
        <p:spPr>
          <a:xfrm>
            <a:off x="1246111" y="1777762"/>
            <a:ext cx="2658131" cy="478063"/>
          </a:xfrm>
          <a:prstGeom prst="rect">
            <a:avLst/>
          </a:prstGeom>
        </p:spPr>
        <p:txBody>
          <a:bodyPr wrap="none" lIns="61960" tIns="30980" rIns="61960" bIns="30980">
            <a:spAutoFit/>
          </a:bodyPr>
          <a:lstStyle/>
          <a:p>
            <a:pPr algn="ctr"/>
            <a:r>
              <a:rPr lang="en-US" sz="2700" dirty="0"/>
              <a:t>👍 </a:t>
            </a:r>
            <a:r>
              <a:rPr lang="en-US" sz="1400" dirty="0"/>
              <a:t>Its Online </a:t>
            </a:r>
            <a:r>
              <a:rPr lang="en-US" sz="1400" b="1" dirty="0">
                <a:solidFill>
                  <a:srgbClr val="C00000"/>
                </a:solidFill>
              </a:rPr>
              <a:t>YouTube Live </a:t>
            </a:r>
            <a:r>
              <a:rPr lang="en-US" sz="1400" dirty="0"/>
              <a:t>Class</a:t>
            </a:r>
          </a:p>
        </p:txBody>
      </p:sp>
      <p:sp>
        <p:nvSpPr>
          <p:cNvPr id="64" name="Rectangle 63"/>
          <p:cNvSpPr/>
          <p:nvPr/>
        </p:nvSpPr>
        <p:spPr>
          <a:xfrm>
            <a:off x="872196" y="2192950"/>
            <a:ext cx="3874822" cy="693507"/>
          </a:xfrm>
          <a:prstGeom prst="rect">
            <a:avLst/>
          </a:prstGeom>
        </p:spPr>
        <p:txBody>
          <a:bodyPr wrap="square" lIns="61960" tIns="30980" rIns="61960" bIns="30980">
            <a:spAutoFit/>
          </a:bodyPr>
          <a:lstStyle/>
          <a:p>
            <a:pPr algn="ctr"/>
            <a:r>
              <a:rPr lang="en-US" sz="2700" dirty="0"/>
              <a:t>👍 </a:t>
            </a:r>
            <a:r>
              <a:rPr lang="en-US" sz="1400" dirty="0"/>
              <a:t>If you Invest </a:t>
            </a:r>
            <a:r>
              <a:rPr lang="en-US" sz="1400" b="1" dirty="0">
                <a:solidFill>
                  <a:srgbClr val="C00000"/>
                </a:solidFill>
              </a:rPr>
              <a:t>45 minutes </a:t>
            </a:r>
            <a:r>
              <a:rPr lang="en-US" sz="1400" dirty="0"/>
              <a:t>daily, U will become Master in </a:t>
            </a:r>
            <a:r>
              <a:rPr lang="en-US" sz="1400" b="1" dirty="0"/>
              <a:t>Data Science</a:t>
            </a:r>
          </a:p>
        </p:txBody>
      </p:sp>
      <p:grpSp>
        <p:nvGrpSpPr>
          <p:cNvPr id="67" name="Group 66"/>
          <p:cNvGrpSpPr/>
          <p:nvPr/>
        </p:nvGrpSpPr>
        <p:grpSpPr>
          <a:xfrm>
            <a:off x="1276160" y="2915345"/>
            <a:ext cx="4530960" cy="895727"/>
            <a:chOff x="908485" y="4093456"/>
            <a:chExt cx="6686312" cy="1321750"/>
          </a:xfrm>
        </p:grpSpPr>
        <p:sp>
          <p:nvSpPr>
            <p:cNvPr id="65" name="Rectangle 64"/>
            <p:cNvSpPr/>
            <p:nvPr/>
          </p:nvSpPr>
          <p:spPr>
            <a:xfrm>
              <a:off x="908485" y="4093456"/>
              <a:ext cx="4353261" cy="749364"/>
            </a:xfrm>
            <a:prstGeom prst="rect">
              <a:avLst/>
            </a:prstGeom>
          </p:spPr>
          <p:txBody>
            <a:bodyPr wrap="none">
              <a:spAutoFit/>
            </a:bodyPr>
            <a:lstStyle/>
            <a:p>
              <a:pPr algn="ctr"/>
              <a:r>
                <a:rPr lang="en-US" sz="2700" dirty="0"/>
                <a:t>👍 </a:t>
              </a:r>
              <a:r>
                <a:rPr lang="en-US" sz="1400" dirty="0"/>
                <a:t>   You will get </a:t>
              </a:r>
              <a:r>
                <a:rPr lang="en-US" sz="1400"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dirty="0">
                  <a:solidFill>
                    <a:srgbClr val="7030A0"/>
                  </a:solidFill>
                </a:rPr>
                <a:t>Webinar Participation Certificate</a:t>
              </a:r>
              <a:endParaRPr lang="en-US" i="1" dirty="0"/>
            </a:p>
          </p:txBody>
        </p:sp>
      </p:grpSp>
      <p:sp>
        <p:nvSpPr>
          <p:cNvPr id="68" name="Rectangle 67"/>
          <p:cNvSpPr/>
          <p:nvPr/>
        </p:nvSpPr>
        <p:spPr>
          <a:xfrm>
            <a:off x="1168642" y="4159161"/>
            <a:ext cx="4431127" cy="893562"/>
          </a:xfrm>
          <a:prstGeom prst="rect">
            <a:avLst/>
          </a:prstGeom>
          <a:ln>
            <a:solidFill>
              <a:schemeClr val="accent4">
                <a:lumMod val="50000"/>
              </a:schemeClr>
            </a:solidFill>
          </a:ln>
        </p:spPr>
        <p:txBody>
          <a:bodyPr wrap="square" lIns="61960" tIns="30980" rIns="61960" bIns="30980">
            <a:spAutoFit/>
          </a:bodyPr>
          <a:lstStyle/>
          <a:p>
            <a:pPr algn="just"/>
            <a:r>
              <a:rPr lang="en-US" i="1" dirty="0">
                <a:solidFill>
                  <a:schemeClr val="bg2">
                    <a:lumMod val="50000"/>
                  </a:schemeClr>
                </a:solidFill>
                <a:latin typeface="Fjalla One"/>
              </a:rPr>
              <a:t>“Learning is the beginning of wealth.</a:t>
            </a:r>
          </a:p>
          <a:p>
            <a:pPr algn="r"/>
            <a:r>
              <a:rPr lang="en-US"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5040937" y="1677178"/>
            <a:ext cx="1335505" cy="603260"/>
          </a:xfrm>
          <a:prstGeom prst="rect">
            <a:avLst/>
          </a:prstGeom>
        </p:spPr>
      </p:pic>
    </p:spTree>
    <p:extLst>
      <p:ext uri="{BB962C8B-B14F-4D97-AF65-F5344CB8AC3E}">
        <p14:creationId xmlns:p14="http://schemas.microsoft.com/office/powerpoint/2010/main" val="1609445397"/>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a:xfrm>
            <a:off x="1435608" y="1085850"/>
            <a:ext cx="7498080" cy="3848100"/>
          </a:xfrm>
        </p:spPr>
        <p:txBody>
          <a:bodyPr>
            <a:normAutofit/>
          </a:bodyPr>
          <a:lstStyle/>
          <a:p>
            <a:r>
              <a:rPr lang="en-US" sz="2000" b="1" dirty="0" smtClean="0">
                <a:latin typeface="Times New Roman" panose="02020603050405020304" pitchFamily="18" charset="0"/>
                <a:cs typeface="Times New Roman" panose="02020603050405020304" pitchFamily="18" charset="0"/>
              </a:rPr>
              <a:t>Pooling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 down – sampling operation that reduces the dimensionality of the feature map.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rectified feature map goes through a pooling layer to generate a pooled feature map.</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257550"/>
            <a:ext cx="6924675" cy="1885950"/>
          </a:xfrm>
          <a:prstGeom prst="rect">
            <a:avLst/>
          </a:prstGeom>
        </p:spPr>
      </p:pic>
    </p:spTree>
    <p:extLst>
      <p:ext uri="{BB962C8B-B14F-4D97-AF65-F5344CB8AC3E}">
        <p14:creationId xmlns:p14="http://schemas.microsoft.com/office/powerpoint/2010/main" val="3313084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Pooling Layer: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pooling layer uses various filters in order to identify different parts of an image like edges , corners , body , feathers , eyes and beak.</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800350"/>
            <a:ext cx="7562850" cy="2343150"/>
          </a:xfrm>
          <a:prstGeom prst="rect">
            <a:avLst/>
          </a:prstGeom>
        </p:spPr>
      </p:pic>
    </p:spTree>
    <p:extLst>
      <p:ext uri="{BB962C8B-B14F-4D97-AF65-F5344CB8AC3E}">
        <p14:creationId xmlns:p14="http://schemas.microsoft.com/office/powerpoint/2010/main" val="3066761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a:xfrm>
            <a:off x="1156855" y="1085850"/>
            <a:ext cx="7776833" cy="3600450"/>
          </a:xfrm>
        </p:spPr>
        <p:txBody>
          <a:bodyPr>
            <a:normAutofit/>
          </a:bodyPr>
          <a:lstStyle/>
          <a:p>
            <a:r>
              <a:rPr lang="en-US" sz="2000" dirty="0" smtClean="0">
                <a:latin typeface="Times New Roman" panose="02020603050405020304" pitchFamily="18" charset="0"/>
                <a:cs typeface="Times New Roman" panose="02020603050405020304" pitchFamily="18" charset="0"/>
              </a:rPr>
              <a:t>This is the structure of CNN:</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55" y="1885950"/>
            <a:ext cx="7086600" cy="2314391"/>
          </a:xfrm>
          <a:prstGeom prst="rect">
            <a:avLst/>
          </a:prstGeom>
        </p:spPr>
      </p:pic>
    </p:spTree>
    <p:extLst>
      <p:ext uri="{BB962C8B-B14F-4D97-AF65-F5344CB8AC3E}">
        <p14:creationId xmlns:p14="http://schemas.microsoft.com/office/powerpoint/2010/main" val="3435957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a:xfrm>
            <a:off x="1524000" y="1123950"/>
            <a:ext cx="7498080" cy="3886200"/>
          </a:xfrm>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next step in the process is called flattening.</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process is used to convert all the resultant 2 – Dimensional arrays from pooled feature maps into a single long continuous linear vector.</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105150"/>
            <a:ext cx="3990975" cy="1828800"/>
          </a:xfrm>
          <a:prstGeom prst="rect">
            <a:avLst/>
          </a:prstGeom>
        </p:spPr>
      </p:pic>
    </p:spTree>
    <p:extLst>
      <p:ext uri="{BB962C8B-B14F-4D97-AF65-F5344CB8AC3E}">
        <p14:creationId xmlns:p14="http://schemas.microsoft.com/office/powerpoint/2010/main" val="2697125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flattened matrix is fed as input to the fully connected layer to classify the image.</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114550"/>
            <a:ext cx="6781800" cy="2477847"/>
          </a:xfrm>
          <a:prstGeom prst="rect">
            <a:avLst/>
          </a:prstGeom>
        </p:spPr>
      </p:pic>
    </p:spTree>
    <p:extLst>
      <p:ext uri="{BB962C8B-B14F-4D97-AF65-F5344CB8AC3E}">
        <p14:creationId xmlns:p14="http://schemas.microsoft.com/office/powerpoint/2010/main" val="749785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469843"/>
            <a:ext cx="7499350" cy="2832463"/>
          </a:xfrm>
        </p:spPr>
      </p:pic>
    </p:spTree>
    <p:extLst>
      <p:ext uri="{BB962C8B-B14F-4D97-AF65-F5344CB8AC3E}">
        <p14:creationId xmlns:p14="http://schemas.microsoft.com/office/powerpoint/2010/main" val="334795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276350"/>
            <a:ext cx="7499350" cy="2898929"/>
          </a:xfrm>
        </p:spPr>
      </p:pic>
    </p:spTree>
    <p:extLst>
      <p:ext uri="{BB962C8B-B14F-4D97-AF65-F5344CB8AC3E}">
        <p14:creationId xmlns:p14="http://schemas.microsoft.com/office/powerpoint/2010/main" val="341784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p:txBody>
          <a:bodyPr>
            <a:normAutofit fontScale="85000" lnSpcReduction="10000"/>
          </a:bodyPr>
          <a:lstStyle/>
          <a:p>
            <a:r>
              <a:rPr lang="en-US" sz="2000" b="1" dirty="0" smtClean="0">
                <a:latin typeface="Times New Roman" panose="02020603050405020304" pitchFamily="18" charset="0"/>
                <a:cs typeface="Times New Roman" panose="02020603050405020304" pitchFamily="18" charset="0"/>
              </a:rPr>
              <a:t>Steps to Recognize a bird using CNN: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pixels from the image are fed  to the convolutional layer that performs the convolution operation.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results in a convolved map.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convolved map is applied to the ReLU function to create a rectified feature map.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image is processed with multiple convolutions and ReLU layers for locating the features.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Different pooling layers with various filters are used to identify the specific parts of the image.</a:t>
            </a:r>
          </a:p>
          <a:p>
            <a:pPr lvl="1"/>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392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CNN - Layers</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pooled feature map is flattened and fed to a fully connected layer to get the final output.</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47950"/>
            <a:ext cx="6631634" cy="1953850"/>
          </a:xfrm>
          <a:prstGeom prst="rect">
            <a:avLst/>
          </a:prstGeom>
        </p:spPr>
      </p:pic>
    </p:spTree>
    <p:extLst>
      <p:ext uri="{BB962C8B-B14F-4D97-AF65-F5344CB8AC3E}">
        <p14:creationId xmlns:p14="http://schemas.microsoft.com/office/powerpoint/2010/main" val="308024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PREDICTION USING CNN: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algn="just">
              <a:lnSpc>
                <a:spcPct val="150000"/>
              </a:lnSpc>
              <a:spcBef>
                <a:spcPts val="0"/>
              </a:spcBef>
            </a:pPr>
            <a:r>
              <a:rPr lang="en-US" sz="2000" dirty="0">
                <a:latin typeface="Times New Roman" pitchFamily="18" charset="0"/>
                <a:cs typeface="Times New Roman" pitchFamily="18" charset="0"/>
              </a:rPr>
              <a:t>For our classification , we are going to collect the data from MNIST database.</a:t>
            </a:r>
          </a:p>
          <a:p>
            <a:pPr algn="just">
              <a:lnSpc>
                <a:spcPct val="150000"/>
              </a:lnSpc>
              <a:spcBef>
                <a:spcPts val="0"/>
              </a:spcBef>
            </a:pPr>
            <a:r>
              <a:rPr lang="en-US" sz="2000" dirty="0">
                <a:latin typeface="Times New Roman" pitchFamily="18" charset="0"/>
                <a:cs typeface="Times New Roman" pitchFamily="18" charset="0"/>
              </a:rPr>
              <a:t>It is nothing but a database of handwritten images .</a:t>
            </a:r>
          </a:p>
          <a:p>
            <a:pPr algn="just">
              <a:lnSpc>
                <a:spcPct val="150000"/>
              </a:lnSpc>
              <a:spcBef>
                <a:spcPts val="0"/>
              </a:spcBef>
            </a:pPr>
            <a:r>
              <a:rPr lang="en-US" sz="2000" dirty="0">
                <a:latin typeface="Times New Roman" pitchFamily="18" charset="0"/>
                <a:cs typeface="Times New Roman" pitchFamily="18" charset="0"/>
              </a:rPr>
              <a:t>MNIST is a collection of 60,000 28*28 grayscale images.</a:t>
            </a:r>
          </a:p>
          <a:p>
            <a:pPr algn="just">
              <a:lnSpc>
                <a:spcPct val="150000"/>
              </a:lnSpc>
              <a:spcBef>
                <a:spcPts val="0"/>
              </a:spcBef>
            </a:pPr>
            <a:r>
              <a:rPr lang="en-US" sz="2000" dirty="0">
                <a:latin typeface="Times New Roman" pitchFamily="18" charset="0"/>
                <a:cs typeface="Times New Roman" pitchFamily="18" charset="0"/>
              </a:rPr>
              <a:t>It contains 10 digits.</a:t>
            </a:r>
          </a:p>
          <a:p>
            <a:pPr algn="just">
              <a:lnSpc>
                <a:spcPct val="150000"/>
              </a:lnSpc>
              <a:spcBef>
                <a:spcPts val="0"/>
              </a:spcBef>
            </a:pPr>
            <a:r>
              <a:rPr lang="en-US" sz="2000" dirty="0">
                <a:latin typeface="Times New Roman" pitchFamily="18" charset="0"/>
                <a:cs typeface="Times New Roman" pitchFamily="18" charset="0"/>
              </a:rPr>
              <a:t>It also contains 10,000 test images.</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The first step in any classification is that we need to design the model.</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3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92" y="2728513"/>
            <a:ext cx="6745719" cy="8418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720002" y="1337826"/>
            <a:ext cx="2609255" cy="841800"/>
          </a:xfrm>
        </p:spPr>
        <p:txBody>
          <a:bodyPr/>
          <a:lstStyle/>
          <a:p>
            <a:r>
              <a:rPr lang="en-US" dirty="0" smtClean="0"/>
              <a:t>Our Vision</a:t>
            </a:r>
            <a:endParaRPr lang="en-US" dirty="0"/>
          </a:p>
        </p:txBody>
      </p:sp>
    </p:spTree>
    <p:extLst>
      <p:ext uri="{BB962C8B-B14F-4D97-AF65-F5344CB8AC3E}">
        <p14:creationId xmlns:p14="http://schemas.microsoft.com/office/powerpoint/2010/main" val="6083107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MODEL REPRESENTATION USING CNN:</a:t>
            </a:r>
            <a:endParaRPr lang="en-IN" dirty="0"/>
          </a:p>
        </p:txBody>
      </p:sp>
      <p:pic>
        <p:nvPicPr>
          <p:cNvPr id="4" name="Content Placeholder 3" descr="CNN_model.PNG"/>
          <p:cNvPicPr>
            <a:picLocks noGrp="1" noChangeAspect="1"/>
          </p:cNvPicPr>
          <p:nvPr>
            <p:ph idx="1"/>
          </p:nvPr>
        </p:nvPicPr>
        <p:blipFill>
          <a:blip r:embed="rId2"/>
          <a:stretch>
            <a:fillRect/>
          </a:stretch>
        </p:blipFill>
        <p:spPr>
          <a:xfrm>
            <a:off x="2643954" y="1200150"/>
            <a:ext cx="5081642" cy="3486150"/>
          </a:xfrm>
        </p:spPr>
      </p:pic>
    </p:spTree>
    <p:extLst>
      <p:ext uri="{BB962C8B-B14F-4D97-AF65-F5344CB8AC3E}">
        <p14:creationId xmlns:p14="http://schemas.microsoft.com/office/powerpoint/2010/main" val="3534748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FEATURES OF THE MODEL:</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70000"/>
              </a:lnSpc>
              <a:spcBef>
                <a:spcPts val="0"/>
              </a:spcBef>
            </a:pPr>
            <a:r>
              <a:rPr lang="en-US" sz="2000" dirty="0">
                <a:latin typeface="Times New Roman" pitchFamily="18" charset="0"/>
                <a:cs typeface="Times New Roman" pitchFamily="18" charset="0"/>
              </a:rPr>
              <a:t>Input layer consists of (1,8,28) values.</a:t>
            </a:r>
          </a:p>
          <a:p>
            <a:pPr algn="just">
              <a:lnSpc>
                <a:spcPct val="170000"/>
              </a:lnSpc>
              <a:spcBef>
                <a:spcPts val="0"/>
              </a:spcBef>
            </a:pPr>
            <a:r>
              <a:rPr lang="en-US" sz="2000" dirty="0">
                <a:latin typeface="Times New Roman" pitchFamily="18" charset="0"/>
                <a:cs typeface="Times New Roman" pitchFamily="18" charset="0"/>
              </a:rPr>
              <a:t>First layer , Conv2D consists of  32 filters and ‘relu’ activation function with kernel size (3,3).</a:t>
            </a:r>
          </a:p>
          <a:p>
            <a:pPr algn="just">
              <a:lnSpc>
                <a:spcPct val="170000"/>
              </a:lnSpc>
              <a:spcBef>
                <a:spcPts val="0"/>
              </a:spcBef>
            </a:pPr>
            <a:r>
              <a:rPr lang="en-US" sz="2000" dirty="0">
                <a:latin typeface="Times New Roman" pitchFamily="18" charset="0"/>
                <a:cs typeface="Times New Roman" pitchFamily="18" charset="0"/>
              </a:rPr>
              <a:t>Second layer , Conv2D consists of 64 filters and ‘relu’ activation function with kernel size (3,3).</a:t>
            </a:r>
          </a:p>
          <a:p>
            <a:pPr algn="just">
              <a:lnSpc>
                <a:spcPct val="170000"/>
              </a:lnSpc>
              <a:spcBef>
                <a:spcPts val="0"/>
              </a:spcBef>
            </a:pPr>
            <a:r>
              <a:rPr lang="en-US" sz="2000" dirty="0">
                <a:latin typeface="Times New Roman" pitchFamily="18" charset="0"/>
                <a:cs typeface="Times New Roman" pitchFamily="18" charset="0"/>
              </a:rPr>
              <a:t>Third layer , MaxPooling has pool size of  (2,2).</a:t>
            </a:r>
          </a:p>
          <a:p>
            <a:pPr marL="82296"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825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FEATURES OF THE MODEL:</a:t>
            </a:r>
            <a:endParaRPr lang="en-IN" sz="4000" dirty="0"/>
          </a:p>
        </p:txBody>
      </p:sp>
      <p:sp>
        <p:nvSpPr>
          <p:cNvPr id="3" name="Content Placeholder 2"/>
          <p:cNvSpPr>
            <a:spLocks noGrp="1"/>
          </p:cNvSpPr>
          <p:nvPr>
            <p:ph idx="1"/>
          </p:nvPr>
        </p:nvSpPr>
        <p:spPr/>
        <p:txBody>
          <a:bodyPr>
            <a:normAutofit fontScale="62500" lnSpcReduction="20000"/>
          </a:bodyPr>
          <a:lstStyle/>
          <a:p>
            <a:pPr algn="just">
              <a:lnSpc>
                <a:spcPct val="170000"/>
              </a:lnSpc>
              <a:spcBef>
                <a:spcPts val="0"/>
              </a:spcBef>
            </a:pPr>
            <a:r>
              <a:rPr lang="en-US" dirty="0">
                <a:latin typeface="Times New Roman" pitchFamily="18" charset="0"/>
                <a:cs typeface="Times New Roman" pitchFamily="18" charset="0"/>
              </a:rPr>
              <a:t>Fifth layer , flatten is used to flatten all its input into single dimension.</a:t>
            </a:r>
          </a:p>
          <a:p>
            <a:pPr algn="just">
              <a:lnSpc>
                <a:spcPct val="170000"/>
              </a:lnSpc>
              <a:spcBef>
                <a:spcPts val="0"/>
              </a:spcBef>
            </a:pPr>
            <a:r>
              <a:rPr lang="en-US" dirty="0">
                <a:latin typeface="Times New Roman" pitchFamily="18" charset="0"/>
                <a:cs typeface="Times New Roman" pitchFamily="18" charset="0"/>
              </a:rPr>
              <a:t>Sixth layer , dense consists of 128 neurons and ‘relu’ activation function.</a:t>
            </a:r>
          </a:p>
          <a:p>
            <a:pPr algn="just">
              <a:lnSpc>
                <a:spcPct val="170000"/>
              </a:lnSpc>
              <a:spcBef>
                <a:spcPts val="0"/>
              </a:spcBef>
            </a:pPr>
            <a:r>
              <a:rPr lang="en-US" dirty="0">
                <a:latin typeface="Times New Roman" pitchFamily="18" charset="0"/>
                <a:cs typeface="Times New Roman" pitchFamily="18" charset="0"/>
              </a:rPr>
              <a:t>In the seventh layer , the dropout value is 0.5.</a:t>
            </a:r>
          </a:p>
          <a:p>
            <a:pPr algn="just">
              <a:lnSpc>
                <a:spcPct val="170000"/>
              </a:lnSpc>
              <a:spcBef>
                <a:spcPts val="0"/>
              </a:spcBef>
            </a:pPr>
            <a:r>
              <a:rPr lang="en-US" dirty="0">
                <a:latin typeface="Times New Roman" pitchFamily="18" charset="0"/>
                <a:cs typeface="Times New Roman" pitchFamily="18" charset="0"/>
              </a:rPr>
              <a:t>Eighth and final layer consists of 10 neurons and ‘softmax’ activation function.</a:t>
            </a:r>
          </a:p>
          <a:p>
            <a:endParaRPr lang="en-IN" dirty="0"/>
          </a:p>
        </p:txBody>
      </p:sp>
    </p:spTree>
    <p:extLst>
      <p:ext uri="{BB962C8B-B14F-4D97-AF65-F5344CB8AC3E}">
        <p14:creationId xmlns:p14="http://schemas.microsoft.com/office/powerpoint/2010/main" val="2494433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FEATURES OF THE MODEL:</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Categorical_crossentropy is used as the loss function.</a:t>
            </a:r>
          </a:p>
          <a:p>
            <a:pPr algn="just">
              <a:lnSpc>
                <a:spcPct val="150000"/>
              </a:lnSpc>
              <a:spcBef>
                <a:spcPts val="0"/>
              </a:spcBef>
            </a:pPr>
            <a:r>
              <a:rPr lang="en-US" sz="2000" dirty="0">
                <a:latin typeface="Times New Roman" pitchFamily="18" charset="0"/>
                <a:cs typeface="Times New Roman" pitchFamily="18" charset="0"/>
              </a:rPr>
              <a:t>Adadelta() is used  as the optimizer.</a:t>
            </a:r>
          </a:p>
          <a:p>
            <a:pPr algn="just">
              <a:lnSpc>
                <a:spcPct val="150000"/>
              </a:lnSpc>
              <a:spcBef>
                <a:spcPts val="0"/>
              </a:spcBef>
            </a:pPr>
            <a:r>
              <a:rPr lang="en-US" sz="2000" dirty="0">
                <a:latin typeface="Times New Roman" pitchFamily="18" charset="0"/>
                <a:cs typeface="Times New Roman" pitchFamily="18" charset="0"/>
              </a:rPr>
              <a:t>Accuracy is used as the matrix.</a:t>
            </a:r>
          </a:p>
          <a:p>
            <a:pPr algn="just">
              <a:lnSpc>
                <a:spcPct val="150000"/>
              </a:lnSpc>
              <a:spcBef>
                <a:spcPts val="0"/>
              </a:spcBef>
            </a:pPr>
            <a:r>
              <a:rPr lang="en-US" sz="2000" dirty="0">
                <a:latin typeface="Times New Roman" pitchFamily="18" charset="0"/>
                <a:cs typeface="Times New Roman" pitchFamily="18" charset="0"/>
              </a:rPr>
              <a:t>Batch size is taken as 128.</a:t>
            </a:r>
          </a:p>
          <a:p>
            <a:pPr algn="just">
              <a:lnSpc>
                <a:spcPct val="150000"/>
              </a:lnSpc>
              <a:spcBef>
                <a:spcPts val="0"/>
              </a:spcBef>
            </a:pPr>
            <a:r>
              <a:rPr lang="en-US" sz="2000" dirty="0">
                <a:latin typeface="Times New Roman" pitchFamily="18" charset="0"/>
                <a:cs typeface="Times New Roman" pitchFamily="18" charset="0"/>
              </a:rPr>
              <a:t>The epochs is taken as 20.</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13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STEP 1 – IMPORT THE REQUIRED MODULES</a:t>
            </a:r>
            <a:endParaRPr lang="en-IN" dirty="0"/>
          </a:p>
        </p:txBody>
      </p:sp>
      <p:sp>
        <p:nvSpPr>
          <p:cNvPr id="3" name="Content Placeholder 2"/>
          <p:cNvSpPr>
            <a:spLocks noGrp="1"/>
          </p:cNvSpPr>
          <p:nvPr>
            <p:ph idx="1"/>
          </p:nvPr>
        </p:nvSpPr>
        <p:spPr>
          <a:xfrm>
            <a:off x="1435608" y="1200150"/>
            <a:ext cx="7498080" cy="348615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First , import all the essential modules.</a:t>
            </a:r>
          </a:p>
          <a:p>
            <a:pPr algn="just">
              <a:lnSpc>
                <a:spcPct val="150000"/>
              </a:lnSpc>
              <a:spcBef>
                <a:spcPts val="0"/>
              </a:spcBef>
            </a:pPr>
            <a:r>
              <a:rPr lang="en-US" sz="2000" dirty="0">
                <a:latin typeface="Times New Roman" pitchFamily="18" charset="0"/>
                <a:cs typeface="Times New Roman" pitchFamily="18" charset="0"/>
              </a:rPr>
              <a:t>import keras </a:t>
            </a:r>
          </a:p>
          <a:p>
            <a:pPr algn="just">
              <a:lnSpc>
                <a:spcPct val="150000"/>
              </a:lnSpc>
              <a:spcBef>
                <a:spcPts val="0"/>
              </a:spcBef>
            </a:pPr>
            <a:r>
              <a:rPr lang="en-US" sz="2000" dirty="0">
                <a:latin typeface="Times New Roman" pitchFamily="18" charset="0"/>
                <a:cs typeface="Times New Roman" pitchFamily="18" charset="0"/>
              </a:rPr>
              <a:t>from keras.datasets import mnist </a:t>
            </a:r>
          </a:p>
          <a:p>
            <a:pPr algn="just">
              <a:lnSpc>
                <a:spcPct val="150000"/>
              </a:lnSpc>
              <a:spcBef>
                <a:spcPts val="0"/>
              </a:spcBef>
            </a:pPr>
            <a:r>
              <a:rPr lang="en-US" sz="2000" dirty="0">
                <a:latin typeface="Times New Roman" pitchFamily="18" charset="0"/>
                <a:cs typeface="Times New Roman" pitchFamily="18" charset="0"/>
              </a:rPr>
              <a:t>from keras.models import Sequential </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189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Times New Roman" pitchFamily="18" charset="0"/>
                <a:cs typeface="Times New Roman" pitchFamily="18" charset="0"/>
              </a:rPr>
              <a:t>STEP 1 – IMPORT THE REQUIRED MODULES</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400" dirty="0">
                <a:latin typeface="Times New Roman" pitchFamily="18" charset="0"/>
                <a:cs typeface="Times New Roman" pitchFamily="18" charset="0"/>
              </a:rPr>
              <a:t>from keras.layers import Dense, Dropout, Flatten </a:t>
            </a:r>
          </a:p>
          <a:p>
            <a:pPr algn="just">
              <a:lnSpc>
                <a:spcPct val="150000"/>
              </a:lnSpc>
              <a:spcBef>
                <a:spcPts val="0"/>
              </a:spcBef>
            </a:pPr>
            <a:r>
              <a:rPr lang="en-US" sz="2400" dirty="0">
                <a:latin typeface="Times New Roman" pitchFamily="18" charset="0"/>
                <a:cs typeface="Times New Roman" pitchFamily="18" charset="0"/>
              </a:rPr>
              <a:t>from keras.layers import Conv2D, MaxPooling2D </a:t>
            </a:r>
          </a:p>
          <a:p>
            <a:pPr algn="just">
              <a:lnSpc>
                <a:spcPct val="150000"/>
              </a:lnSpc>
              <a:spcBef>
                <a:spcPts val="0"/>
              </a:spcBef>
            </a:pPr>
            <a:r>
              <a:rPr lang="en-US" sz="2400" dirty="0">
                <a:latin typeface="Times New Roman" pitchFamily="18" charset="0"/>
                <a:cs typeface="Times New Roman" pitchFamily="18" charset="0"/>
              </a:rPr>
              <a:t>from keras import backend as K </a:t>
            </a:r>
          </a:p>
          <a:p>
            <a:pPr algn="just">
              <a:lnSpc>
                <a:spcPct val="150000"/>
              </a:lnSpc>
              <a:spcBef>
                <a:spcPts val="0"/>
              </a:spcBef>
            </a:pPr>
            <a:r>
              <a:rPr lang="en-US" sz="2400" dirty="0">
                <a:latin typeface="Times New Roman" pitchFamily="18" charset="0"/>
                <a:cs typeface="Times New Roman" pitchFamily="18" charset="0"/>
              </a:rPr>
              <a:t>import numpy as np</a:t>
            </a:r>
          </a:p>
          <a:p>
            <a:pPr algn="just">
              <a:lnSpc>
                <a:spcPct val="150000"/>
              </a:lnSpc>
              <a:spcBef>
                <a:spcPts val="0"/>
              </a:spcBef>
            </a:pPr>
            <a:r>
              <a:rPr lang="en-US" sz="2400" dirty="0">
                <a:latin typeface="Times New Roman" pitchFamily="18" charset="0"/>
                <a:cs typeface="Times New Roman" pitchFamily="18" charset="0"/>
              </a:rPr>
              <a:t>import tensorflow</a:t>
            </a:r>
          </a:p>
          <a:p>
            <a:endParaRPr lang="en-IN" dirty="0"/>
          </a:p>
        </p:txBody>
      </p:sp>
    </p:spTree>
    <p:extLst>
      <p:ext uri="{BB962C8B-B14F-4D97-AF65-F5344CB8AC3E}">
        <p14:creationId xmlns:p14="http://schemas.microsoft.com/office/powerpoint/2010/main" val="401360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Step 2: Load the data</a:t>
            </a:r>
            <a:endParaRPr lang="en-IN" sz="4000" dirty="0"/>
          </a:p>
        </p:txBody>
      </p:sp>
      <p:sp>
        <p:nvSpPr>
          <p:cNvPr id="3" name="Content Placeholder 2"/>
          <p:cNvSpPr>
            <a:spLocks noGrp="1"/>
          </p:cNvSpPr>
          <p:nvPr>
            <p:ph idx="1"/>
          </p:nvPr>
        </p:nvSpPr>
        <p:spPr/>
        <p:txBody>
          <a:bodyPr>
            <a:normAutofit fontScale="77500" lnSpcReduction="20000"/>
          </a:bodyPr>
          <a:lstStyle/>
          <a:p>
            <a:pPr algn="just">
              <a:lnSpc>
                <a:spcPct val="150000"/>
              </a:lnSpc>
              <a:spcBef>
                <a:spcPts val="0"/>
              </a:spcBef>
            </a:pPr>
            <a:r>
              <a:rPr lang="en-US" sz="2000" dirty="0">
                <a:latin typeface="Times New Roman" pitchFamily="18" charset="0"/>
                <a:cs typeface="Times New Roman" pitchFamily="18" charset="0"/>
              </a:rPr>
              <a:t>Import the MNIST dataset.</a:t>
            </a:r>
          </a:p>
          <a:p>
            <a:pPr algn="just">
              <a:lnSpc>
                <a:spcPct val="150000"/>
              </a:lnSpc>
              <a:spcBef>
                <a:spcPts val="0"/>
              </a:spcBef>
            </a:pPr>
            <a:r>
              <a:rPr lang="en-US" sz="2000" dirty="0">
                <a:latin typeface="Times New Roman" pitchFamily="18" charset="0"/>
                <a:cs typeface="Times New Roman" pitchFamily="18" charset="0"/>
              </a:rPr>
              <a:t>(x_train, y_train), (x_test, y_test) = mnist.load_data().</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b="1" dirty="0">
                <a:latin typeface="Times New Roman" pitchFamily="18" charset="0"/>
                <a:cs typeface="Times New Roman" pitchFamily="18" charset="0"/>
              </a:rPr>
              <a:t>Step 3: Process the Data.</a:t>
            </a:r>
          </a:p>
          <a:p>
            <a:pPr algn="just">
              <a:lnSpc>
                <a:spcPct val="150000"/>
              </a:lnSpc>
              <a:spcBef>
                <a:spcPts val="0"/>
              </a:spcBef>
            </a:pPr>
            <a:r>
              <a:rPr lang="en-US" sz="2000" dirty="0">
                <a:latin typeface="Times New Roman" pitchFamily="18" charset="0"/>
                <a:cs typeface="Times New Roman" pitchFamily="18" charset="0"/>
              </a:rPr>
              <a:t>Change the dataset according to the model , so that it can be fed into the model.</a:t>
            </a:r>
          </a:p>
          <a:p>
            <a:pPr algn="just">
              <a:lnSpc>
                <a:spcPct val="150000"/>
              </a:lnSpc>
              <a:spcBef>
                <a:spcPts val="0"/>
              </a:spcBef>
              <a:buNone/>
            </a:pPr>
            <a:r>
              <a:rPr lang="en-US" sz="2000" dirty="0">
                <a:latin typeface="Times New Roman" pitchFamily="18" charset="0"/>
                <a:cs typeface="Times New Roman" pitchFamily="18" charset="0"/>
              </a:rPr>
              <a:t>img_rows, img_cols = 28, 28 </a:t>
            </a:r>
          </a:p>
          <a:p>
            <a:pPr algn="just">
              <a:lnSpc>
                <a:spcPct val="150000"/>
              </a:lnSpc>
              <a:spcBef>
                <a:spcPts val="0"/>
              </a:spcBef>
              <a:buNone/>
            </a:pPr>
            <a:r>
              <a:rPr lang="en-US" sz="2000" dirty="0">
                <a:latin typeface="Times New Roman" pitchFamily="18" charset="0"/>
                <a:cs typeface="Times New Roman" pitchFamily="18" charset="0"/>
              </a:rPr>
              <a:t>if  K.image_data_format()=='channels_first': </a:t>
            </a:r>
          </a:p>
          <a:p>
            <a:pPr algn="just">
              <a:lnSpc>
                <a:spcPct val="170000"/>
              </a:lnSpc>
              <a:spcBef>
                <a:spcPts val="0"/>
              </a:spcBef>
              <a:buNone/>
            </a:pPr>
            <a:r>
              <a:rPr lang="en-US" sz="2000" dirty="0">
                <a:latin typeface="Times New Roman" pitchFamily="18" charset="0"/>
                <a:cs typeface="Times New Roman" pitchFamily="18" charset="0"/>
              </a:rPr>
              <a:t>    x_train=x_train.reshape(x_train.shape[0],1,img_rows,img_cols) x_test=x_test.reshape(x_test.shape[0],1,img_rows,img_cols) input_shape=(1,img_rows,img_cols) </a:t>
            </a:r>
          </a:p>
        </p:txBody>
      </p:sp>
    </p:spTree>
    <p:extLst>
      <p:ext uri="{BB962C8B-B14F-4D97-AF65-F5344CB8AC3E}">
        <p14:creationId xmlns:p14="http://schemas.microsoft.com/office/powerpoint/2010/main" val="239913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Step 2: Load the data</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2400" dirty="0">
                <a:latin typeface="Times New Roman" pitchFamily="18" charset="0"/>
                <a:cs typeface="Times New Roman" pitchFamily="18" charset="0"/>
              </a:rPr>
              <a:t>else: </a:t>
            </a:r>
          </a:p>
          <a:p>
            <a:pPr algn="just">
              <a:lnSpc>
                <a:spcPct val="150000"/>
              </a:lnSpc>
              <a:spcBef>
                <a:spcPts val="0"/>
              </a:spcBef>
              <a:buNone/>
            </a:pPr>
            <a:r>
              <a:rPr lang="en-US" sz="2400" dirty="0">
                <a:latin typeface="Times New Roman" pitchFamily="18" charset="0"/>
                <a:cs typeface="Times New Roman" pitchFamily="18" charset="0"/>
              </a:rPr>
              <a:t>x_train = x_train.reshape(x_train.shape[0], img_rows, img_cols, 1)</a:t>
            </a:r>
          </a:p>
          <a:p>
            <a:pPr algn="just">
              <a:lnSpc>
                <a:spcPct val="150000"/>
              </a:lnSpc>
              <a:spcBef>
                <a:spcPts val="0"/>
              </a:spcBef>
              <a:buNone/>
            </a:pPr>
            <a:r>
              <a:rPr lang="en-US" sz="2400" dirty="0">
                <a:latin typeface="Times New Roman" pitchFamily="18" charset="0"/>
                <a:cs typeface="Times New Roman" pitchFamily="18" charset="0"/>
              </a:rPr>
              <a:t> x_test=x_test.reshape(x_test.shape[0], img_rows, img_cols, 1) </a:t>
            </a:r>
          </a:p>
          <a:p>
            <a:pPr algn="just">
              <a:lnSpc>
                <a:spcPct val="150000"/>
              </a:lnSpc>
              <a:spcBef>
                <a:spcPts val="0"/>
              </a:spcBef>
              <a:buNone/>
            </a:pPr>
            <a:r>
              <a:rPr lang="en-US" sz="2400" dirty="0">
                <a:latin typeface="Times New Roman" pitchFamily="18" charset="0"/>
                <a:cs typeface="Times New Roman" pitchFamily="18" charset="0"/>
              </a:rPr>
              <a:t>input_shape = (img_rows, img_cols, 1) </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37285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Times New Roman" pitchFamily="18" charset="0"/>
                <a:cs typeface="Times New Roman" pitchFamily="18" charset="0"/>
              </a:rPr>
              <a:t>Step 3: Process the Data.</a:t>
            </a:r>
            <a:br>
              <a:rPr lang="en-US" sz="4000" dirty="0">
                <a:latin typeface="Times New Roman" pitchFamily="18" charset="0"/>
                <a:cs typeface="Times New Roman"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35608" y="742950"/>
            <a:ext cx="7498080" cy="3943350"/>
          </a:xfrm>
        </p:spPr>
        <p:txBody>
          <a:bodyPr>
            <a:normAutofit/>
          </a:bodyPr>
          <a:lstStyle/>
          <a:p>
            <a:pPr algn="just">
              <a:buNone/>
            </a:pPr>
            <a:r>
              <a:rPr lang="en-US" sz="2000" dirty="0">
                <a:latin typeface="Times New Roman" pitchFamily="18" charset="0"/>
                <a:cs typeface="Times New Roman" pitchFamily="18" charset="0"/>
              </a:rPr>
              <a:t>x_train = x_train.astype('float32') </a:t>
            </a:r>
          </a:p>
          <a:p>
            <a:pPr algn="just">
              <a:buNone/>
            </a:pPr>
            <a:r>
              <a:rPr lang="en-US" sz="2000" dirty="0">
                <a:latin typeface="Times New Roman" pitchFamily="18" charset="0"/>
                <a:cs typeface="Times New Roman" pitchFamily="18" charset="0"/>
              </a:rPr>
              <a:t>x_test = x_test.astype('float32') </a:t>
            </a:r>
          </a:p>
          <a:p>
            <a:pPr algn="just">
              <a:buNone/>
            </a:pPr>
            <a:r>
              <a:rPr lang="en-US" sz="2000" dirty="0">
                <a:latin typeface="Times New Roman" pitchFamily="18" charset="0"/>
                <a:cs typeface="Times New Roman" pitchFamily="18" charset="0"/>
              </a:rPr>
              <a:t>x_train /= 255 </a:t>
            </a:r>
          </a:p>
          <a:p>
            <a:pPr algn="just">
              <a:lnSpc>
                <a:spcPct val="150000"/>
              </a:lnSpc>
              <a:spcBef>
                <a:spcPts val="0"/>
              </a:spcBef>
              <a:buNone/>
            </a:pPr>
            <a:r>
              <a:rPr lang="en-US" sz="2000" dirty="0">
                <a:latin typeface="Times New Roman" pitchFamily="18" charset="0"/>
                <a:cs typeface="Times New Roman" pitchFamily="18" charset="0"/>
              </a:rPr>
              <a:t>x_test /= 255 </a:t>
            </a:r>
          </a:p>
          <a:p>
            <a:pPr algn="just">
              <a:lnSpc>
                <a:spcPct val="150000"/>
              </a:lnSpc>
              <a:spcBef>
                <a:spcPts val="0"/>
              </a:spcBef>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y_train = </a:t>
            </a:r>
            <a:r>
              <a:rPr lang="en-US" sz="2000" dirty="0" smtClean="0">
                <a:latin typeface="Times New Roman" pitchFamily="18" charset="0"/>
                <a:cs typeface="Times New Roman" pitchFamily="18" charset="0"/>
              </a:rPr>
              <a:t>keras.utils.np_utils.to_categorical(y_train</a:t>
            </a:r>
            <a:r>
              <a:rPr lang="en-US" sz="2000" dirty="0">
                <a:latin typeface="Times New Roman" pitchFamily="18" charset="0"/>
                <a:cs typeface="Times New Roman" pitchFamily="18" charset="0"/>
              </a:rPr>
              <a:t>, 10) </a:t>
            </a:r>
          </a:p>
          <a:p>
            <a:pPr algn="just">
              <a:buNone/>
            </a:pPr>
            <a:r>
              <a:rPr lang="en-US" sz="2000" dirty="0">
                <a:latin typeface="Times New Roman" pitchFamily="18" charset="0"/>
                <a:cs typeface="Times New Roman" pitchFamily="18" charset="0"/>
              </a:rPr>
              <a:t>y_test = </a:t>
            </a:r>
            <a:r>
              <a:rPr lang="en-US" sz="2000" dirty="0" smtClean="0">
                <a:latin typeface="Times New Roman" pitchFamily="18" charset="0"/>
                <a:cs typeface="Times New Roman" pitchFamily="18" charset="0"/>
              </a:rPr>
              <a:t>keras.utils.np_utils.to_categorical(y_test</a:t>
            </a:r>
            <a:r>
              <a:rPr lang="en-US" sz="2000" dirty="0">
                <a:latin typeface="Times New Roman" pitchFamily="18" charset="0"/>
                <a:cs typeface="Times New Roman" pitchFamily="18" charset="0"/>
              </a:rPr>
              <a:t>, 10).</a:t>
            </a:r>
          </a:p>
          <a:p>
            <a:pPr marL="82296"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693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Step 3: Process the Data.</a:t>
            </a:r>
            <a:br>
              <a:rPr lang="en-US" sz="4400" dirty="0">
                <a:latin typeface="Times New Roman" pitchFamily="18" charset="0"/>
                <a:cs typeface="Times New Roman" pitchFamily="18" charset="0"/>
              </a:rPr>
            </a:br>
            <a:endParaRPr lang="en-IN" dirty="0"/>
          </a:p>
        </p:txBody>
      </p:sp>
      <p:sp>
        <p:nvSpPr>
          <p:cNvPr id="3" name="Content Placeholder 2"/>
          <p:cNvSpPr>
            <a:spLocks noGrp="1"/>
          </p:cNvSpPr>
          <p:nvPr>
            <p:ph idx="1"/>
          </p:nvPr>
        </p:nvSpPr>
        <p:spPr>
          <a:xfrm>
            <a:off x="1435608" y="819150"/>
            <a:ext cx="7498080" cy="386715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Data processing is similar to MPL model.</a:t>
            </a:r>
          </a:p>
          <a:p>
            <a:pPr algn="just">
              <a:lnSpc>
                <a:spcPct val="150000"/>
              </a:lnSpc>
              <a:spcBef>
                <a:spcPts val="0"/>
              </a:spcBef>
            </a:pPr>
            <a:r>
              <a:rPr lang="en-US" sz="2000" dirty="0">
                <a:latin typeface="Times New Roman" pitchFamily="18" charset="0"/>
                <a:cs typeface="Times New Roman" pitchFamily="18" charset="0"/>
              </a:rPr>
              <a:t>It is similar to MPL model except the shape of the input data and image format configuration.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7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1602" y="3219823"/>
            <a:ext cx="7908293" cy="570473"/>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34" y="1131590"/>
            <a:ext cx="7110098" cy="10801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29236" y="4065755"/>
            <a:ext cx="2429607" cy="339564"/>
          </a:xfrm>
          <a:prstGeom prst="rect">
            <a:avLst/>
          </a:prstGeom>
        </p:spPr>
        <p:txBody>
          <a:bodyPr wrap="none" lIns="61960" tIns="30980" rIns="61960" bIns="30980">
            <a:spAutoFit/>
          </a:bodyPr>
          <a:lstStyle/>
          <a:p>
            <a:r>
              <a:rPr lang="en-US" dirty="0"/>
              <a:t>https://apssdc.in/home/</a:t>
            </a:r>
          </a:p>
        </p:txBody>
      </p:sp>
    </p:spTree>
    <p:extLst>
      <p:ext uri="{BB962C8B-B14F-4D97-AF65-F5344CB8AC3E}">
        <p14:creationId xmlns:p14="http://schemas.microsoft.com/office/powerpoint/2010/main" val="2566697416"/>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STEP 4 : CREATE THE MODEL:</a:t>
            </a:r>
            <a:endParaRPr lang="en-IN" dirty="0"/>
          </a:p>
        </p:txBody>
      </p:sp>
      <p:sp>
        <p:nvSpPr>
          <p:cNvPr id="3" name="Content Placeholder 2"/>
          <p:cNvSpPr>
            <a:spLocks noGrp="1"/>
          </p:cNvSpPr>
          <p:nvPr>
            <p:ph idx="1"/>
          </p:nvPr>
        </p:nvSpPr>
        <p:spPr/>
        <p:txBody>
          <a:bodyPr>
            <a:normAutofit lnSpcReduction="10000"/>
          </a:bodyPr>
          <a:lstStyle/>
          <a:p>
            <a:pPr algn="just">
              <a:lnSpc>
                <a:spcPct val="170000"/>
              </a:lnSpc>
              <a:spcBef>
                <a:spcPts val="0"/>
              </a:spcBef>
            </a:pPr>
            <a:r>
              <a:rPr lang="en-US" sz="2000" dirty="0">
                <a:latin typeface="Times New Roman" pitchFamily="18" charset="0"/>
                <a:cs typeface="Times New Roman" pitchFamily="18" charset="0"/>
              </a:rPr>
              <a:t>Create the actual model.</a:t>
            </a:r>
          </a:p>
          <a:p>
            <a:pPr algn="just">
              <a:lnSpc>
                <a:spcPct val="170000"/>
              </a:lnSpc>
              <a:spcBef>
                <a:spcPts val="0"/>
              </a:spcBef>
            </a:pPr>
            <a:endParaRPr lang="en-US" sz="2000" dirty="0">
              <a:latin typeface="Times New Roman" pitchFamily="18" charset="0"/>
              <a:cs typeface="Times New Roman" pitchFamily="18" charset="0"/>
            </a:endParaRPr>
          </a:p>
          <a:p>
            <a:pPr algn="just">
              <a:lnSpc>
                <a:spcPct val="170000"/>
              </a:lnSpc>
              <a:spcBef>
                <a:spcPts val="0"/>
              </a:spcBef>
              <a:buNone/>
            </a:pPr>
            <a:r>
              <a:rPr lang="en-US" sz="2000" dirty="0">
                <a:latin typeface="Times New Roman" pitchFamily="18" charset="0"/>
                <a:cs typeface="Times New Roman" pitchFamily="18" charset="0"/>
              </a:rPr>
              <a:t>model = Sequential() </a:t>
            </a:r>
          </a:p>
          <a:p>
            <a:pPr algn="just">
              <a:lnSpc>
                <a:spcPct val="170000"/>
              </a:lnSpc>
              <a:spcBef>
                <a:spcPts val="0"/>
              </a:spcBef>
              <a:buNone/>
            </a:pPr>
            <a:r>
              <a:rPr lang="en-US" sz="2000" dirty="0">
                <a:latin typeface="Times New Roman" pitchFamily="18" charset="0"/>
                <a:cs typeface="Times New Roman" pitchFamily="18" charset="0"/>
              </a:rPr>
              <a:t>model.add(Conv2D(32, kernel_size = (3, 3), activation = 'relu', input_shape = input_shape)) </a:t>
            </a:r>
          </a:p>
          <a:p>
            <a:pPr algn="just">
              <a:lnSpc>
                <a:spcPct val="170000"/>
              </a:lnSpc>
              <a:spcBef>
                <a:spcPts val="0"/>
              </a:spcBef>
              <a:buNone/>
            </a:pPr>
            <a:r>
              <a:rPr lang="en-US" sz="2000" dirty="0">
                <a:latin typeface="Times New Roman" pitchFamily="18" charset="0"/>
                <a:cs typeface="Times New Roman" pitchFamily="18" charset="0"/>
              </a:rPr>
              <a:t>model.add(Conv2D(64, (3, 3), activation = 'relu'))</a:t>
            </a:r>
          </a:p>
          <a:p>
            <a:pPr algn="just">
              <a:lnSpc>
                <a:spcPct val="170000"/>
              </a:lnSpc>
              <a:spcBef>
                <a:spcPts val="0"/>
              </a:spcBef>
              <a:buNone/>
            </a:pPr>
            <a:r>
              <a:rPr lang="en-US" sz="2000" dirty="0">
                <a:latin typeface="Times New Roman" pitchFamily="18" charset="0"/>
                <a:cs typeface="Times New Roman" pitchFamily="18" charset="0"/>
              </a:rPr>
              <a:t>model.add(MaxPooling2D(pool_size = (2, 2)))</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585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itchFamily="18" charset="0"/>
                <a:cs typeface="Times New Roman" pitchFamily="18" charset="0"/>
              </a:rPr>
              <a:t>STEP 4 : CREATE THE MODEL:</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2000" dirty="0">
                <a:latin typeface="Times New Roman" pitchFamily="18" charset="0"/>
                <a:cs typeface="Times New Roman" pitchFamily="18" charset="0"/>
              </a:rPr>
              <a:t>model.add(Dropout(0.25)) model.add(Flatten())</a:t>
            </a:r>
          </a:p>
          <a:p>
            <a:pPr algn="just">
              <a:lnSpc>
                <a:spcPct val="150000"/>
              </a:lnSpc>
              <a:spcBef>
                <a:spcPts val="0"/>
              </a:spcBef>
              <a:buNone/>
            </a:pPr>
            <a:r>
              <a:rPr lang="en-US" sz="2000" dirty="0">
                <a:latin typeface="Times New Roman" pitchFamily="18" charset="0"/>
                <a:cs typeface="Times New Roman" pitchFamily="18" charset="0"/>
              </a:rPr>
              <a:t>model.add(Dense(128, activation = 'relu'))</a:t>
            </a:r>
          </a:p>
          <a:p>
            <a:pPr algn="just">
              <a:lnSpc>
                <a:spcPct val="150000"/>
              </a:lnSpc>
              <a:spcBef>
                <a:spcPts val="0"/>
              </a:spcBef>
              <a:buNone/>
            </a:pPr>
            <a:r>
              <a:rPr lang="en-US" sz="2000" dirty="0">
                <a:latin typeface="Times New Roman" pitchFamily="18" charset="0"/>
                <a:cs typeface="Times New Roman" pitchFamily="18" charset="0"/>
              </a:rPr>
              <a:t>model.add(Dropout(0.5)) </a:t>
            </a:r>
          </a:p>
          <a:p>
            <a:pPr algn="just">
              <a:lnSpc>
                <a:spcPct val="150000"/>
              </a:lnSpc>
              <a:spcBef>
                <a:spcPts val="0"/>
              </a:spcBef>
              <a:buNone/>
            </a:pPr>
            <a:r>
              <a:rPr lang="en-US" sz="2000" dirty="0">
                <a:latin typeface="Times New Roman" pitchFamily="18" charset="0"/>
                <a:cs typeface="Times New Roman" pitchFamily="18" charset="0"/>
              </a:rPr>
              <a:t>model.add(Dense(10, activation = 'softmax'))</a:t>
            </a:r>
          </a:p>
          <a:p>
            <a:endParaRPr lang="en-IN" dirty="0"/>
          </a:p>
        </p:txBody>
      </p:sp>
    </p:spTree>
    <p:extLst>
      <p:ext uri="{BB962C8B-B14F-4D97-AF65-F5344CB8AC3E}">
        <p14:creationId xmlns:p14="http://schemas.microsoft.com/office/powerpoint/2010/main" val="3767813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STEP 5 – COMPILE THE MODEL</a:t>
            </a:r>
            <a:endParaRPr lang="en-IN" dirty="0"/>
          </a:p>
        </p:txBody>
      </p:sp>
      <p:sp>
        <p:nvSpPr>
          <p:cNvPr id="3" name="Content Placeholder 2"/>
          <p:cNvSpPr>
            <a:spLocks noGrp="1"/>
          </p:cNvSpPr>
          <p:nvPr>
            <p:ph idx="1"/>
          </p:nvPr>
        </p:nvSpPr>
        <p:spPr>
          <a:xfrm>
            <a:off x="1435608" y="1200150"/>
            <a:ext cx="7498080" cy="348615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Compile the model using selected loss function, optimizer and metrics.</a:t>
            </a:r>
          </a:p>
          <a:p>
            <a:pPr algn="just">
              <a:lnSpc>
                <a:spcPct val="150000"/>
              </a:lnSpc>
              <a:spcBef>
                <a:spcPts val="0"/>
              </a:spcBef>
            </a:pPr>
            <a:r>
              <a:rPr lang="en-US" sz="2000" dirty="0">
                <a:latin typeface="Times New Roman" pitchFamily="18" charset="0"/>
                <a:cs typeface="Times New Roman" pitchFamily="18" charset="0"/>
              </a:rPr>
              <a:t>model.compile(loss=keras.losses.categorical_crossentropy, optimizer = tensorflow.keras.optimizers.Adadelta(), metrics = ['accuracy'])</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362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Times New Roman" pitchFamily="18" charset="0"/>
                <a:cs typeface="Times New Roman" pitchFamily="18" charset="0"/>
              </a:rPr>
              <a:t>STEP 6 – TRAIN THE MODEL:</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Train the model using fit() method.</a:t>
            </a:r>
          </a:p>
          <a:p>
            <a:pPr algn="just">
              <a:lnSpc>
                <a:spcPct val="150000"/>
              </a:lnSpc>
              <a:spcBef>
                <a:spcPts val="0"/>
              </a:spcBef>
            </a:pPr>
            <a:r>
              <a:rPr lang="en-US" sz="2000" dirty="0">
                <a:latin typeface="Times New Roman" pitchFamily="18" charset="0"/>
                <a:cs typeface="Times New Roman" pitchFamily="18" charset="0"/>
              </a:rPr>
              <a:t>model.fit( </a:t>
            </a:r>
          </a:p>
          <a:p>
            <a:pPr algn="just">
              <a:lnSpc>
                <a:spcPct val="150000"/>
              </a:lnSpc>
              <a:spcBef>
                <a:spcPts val="0"/>
              </a:spcBef>
            </a:pPr>
            <a:r>
              <a:rPr lang="en-US" sz="2000" dirty="0">
                <a:latin typeface="Times New Roman" pitchFamily="18" charset="0"/>
                <a:cs typeface="Times New Roman" pitchFamily="18" charset="0"/>
              </a:rPr>
              <a:t>        x_train, y_train,</a:t>
            </a:r>
          </a:p>
          <a:p>
            <a:pPr algn="just">
              <a:lnSpc>
                <a:spcPct val="150000"/>
              </a:lnSpc>
              <a:spcBef>
                <a:spcPts val="0"/>
              </a:spcBef>
            </a:pPr>
            <a:r>
              <a:rPr lang="en-US" sz="2000" dirty="0">
                <a:latin typeface="Times New Roman" pitchFamily="18" charset="0"/>
                <a:cs typeface="Times New Roman" pitchFamily="18" charset="0"/>
              </a:rPr>
              <a:t>        batch_size = 128, </a:t>
            </a:r>
          </a:p>
          <a:p>
            <a:pPr algn="just">
              <a:lnSpc>
                <a:spcPct val="150000"/>
              </a:lnSpc>
              <a:spcBef>
                <a:spcPts val="0"/>
              </a:spcBef>
            </a:pPr>
            <a:r>
              <a:rPr lang="en-US" sz="2000" dirty="0">
                <a:latin typeface="Times New Roman" pitchFamily="18" charset="0"/>
                <a:cs typeface="Times New Roman" pitchFamily="18" charset="0"/>
              </a:rPr>
              <a:t>        epochs = 12, </a:t>
            </a:r>
          </a:p>
          <a:p>
            <a:pPr algn="just">
              <a:lnSpc>
                <a:spcPct val="150000"/>
              </a:lnSpc>
              <a:spcBef>
                <a:spcPts val="0"/>
              </a:spcBef>
            </a:pPr>
            <a:r>
              <a:rPr lang="en-US" sz="2000" dirty="0">
                <a:latin typeface="Times New Roman" pitchFamily="18" charset="0"/>
                <a:cs typeface="Times New Roman" pitchFamily="18" charset="0"/>
              </a:rPr>
              <a:t>        verbose = 1,</a:t>
            </a:r>
          </a:p>
          <a:p>
            <a:pPr algn="just">
              <a:lnSpc>
                <a:spcPct val="150000"/>
              </a:lnSpc>
              <a:spcBef>
                <a:spcPts val="0"/>
              </a:spcBef>
            </a:pPr>
            <a:r>
              <a:rPr lang="en-US" sz="2000" dirty="0">
                <a:latin typeface="Times New Roman" pitchFamily="18" charset="0"/>
                <a:cs typeface="Times New Roman" pitchFamily="18" charset="0"/>
              </a:rPr>
              <a:t>        validation_data = (x_test, y_test) )</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630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OUTPUT:</a:t>
            </a:r>
            <a:endParaRPr lang="en-IN" sz="4000" dirty="0"/>
          </a:p>
        </p:txBody>
      </p:sp>
      <p:sp>
        <p:nvSpPr>
          <p:cNvPr id="3" name="Content Placeholder 2"/>
          <p:cNvSpPr>
            <a:spLocks noGrp="1"/>
          </p:cNvSpPr>
          <p:nvPr>
            <p:ph idx="1"/>
          </p:nvPr>
        </p:nvSpPr>
        <p:spPr/>
        <p:txBody>
          <a:bodyPr>
            <a:normAutofit fontScale="40000" lnSpcReduction="20000"/>
          </a:bodyPr>
          <a:lstStyle/>
          <a:p>
            <a:pPr algn="just">
              <a:lnSpc>
                <a:spcPct val="170000"/>
              </a:lnSpc>
              <a:spcBef>
                <a:spcPts val="0"/>
              </a:spcBef>
              <a:buNone/>
            </a:pPr>
            <a:r>
              <a:rPr lang="en-US" sz="2000" dirty="0">
                <a:latin typeface="Times New Roman" pitchFamily="18" charset="0"/>
                <a:cs typeface="Times New Roman" pitchFamily="18" charset="0"/>
              </a:rPr>
              <a:t>Train on 60000 samples, validate on 10000 samples Epoch 1/12</a:t>
            </a:r>
          </a:p>
          <a:p>
            <a:pPr algn="just">
              <a:lnSpc>
                <a:spcPct val="170000"/>
              </a:lnSpc>
              <a:spcBef>
                <a:spcPts val="0"/>
              </a:spcBef>
              <a:buNone/>
            </a:pPr>
            <a:r>
              <a:rPr lang="en-US" sz="2000" dirty="0">
                <a:latin typeface="Times New Roman" pitchFamily="18" charset="0"/>
                <a:cs typeface="Times New Roman" pitchFamily="18" charset="0"/>
              </a:rPr>
              <a:t>60000/60000 [==============================] - 84s 1ms/step - loss: 0.2687</a:t>
            </a:r>
          </a:p>
          <a:p>
            <a:pPr algn="just">
              <a:lnSpc>
                <a:spcPct val="170000"/>
              </a:lnSpc>
              <a:spcBef>
                <a:spcPts val="0"/>
              </a:spcBef>
              <a:buNone/>
            </a:pPr>
            <a:r>
              <a:rPr lang="en-US" sz="2000" dirty="0">
                <a:latin typeface="Times New Roman" pitchFamily="18" charset="0"/>
                <a:cs typeface="Times New Roman" pitchFamily="18" charset="0"/>
              </a:rPr>
              <a:t> - acc: 0.9173 - val_loss: 0.0549 - val_acc: 0.9827 Epoch 2/12</a:t>
            </a:r>
          </a:p>
          <a:p>
            <a:pPr algn="just">
              <a:lnSpc>
                <a:spcPct val="170000"/>
              </a:lnSpc>
              <a:spcBef>
                <a:spcPts val="0"/>
              </a:spcBef>
              <a:buNone/>
            </a:pPr>
            <a:r>
              <a:rPr lang="en-US" sz="2000" dirty="0">
                <a:latin typeface="Times New Roman" pitchFamily="18" charset="0"/>
                <a:cs typeface="Times New Roman" pitchFamily="18" charset="0"/>
              </a:rPr>
              <a:t>60000/60000 [==============================] - 86s</a:t>
            </a:r>
          </a:p>
          <a:p>
            <a:pPr algn="just">
              <a:lnSpc>
                <a:spcPct val="170000"/>
              </a:lnSpc>
              <a:spcBef>
                <a:spcPts val="0"/>
              </a:spcBef>
              <a:buNone/>
            </a:pPr>
            <a:r>
              <a:rPr lang="en-US" sz="2000" dirty="0">
                <a:latin typeface="Times New Roman" pitchFamily="18" charset="0"/>
                <a:cs typeface="Times New Roman" pitchFamily="18" charset="0"/>
              </a:rPr>
              <a:t>1ms/step - loss: 0.0899 </a:t>
            </a:r>
          </a:p>
          <a:p>
            <a:pPr algn="just">
              <a:lnSpc>
                <a:spcPct val="170000"/>
              </a:lnSpc>
              <a:spcBef>
                <a:spcPts val="0"/>
              </a:spcBef>
              <a:buFontTx/>
              <a:buChar char="-"/>
            </a:pPr>
            <a:r>
              <a:rPr lang="en-US" sz="2000" dirty="0">
                <a:latin typeface="Times New Roman" pitchFamily="18" charset="0"/>
                <a:cs typeface="Times New Roman" pitchFamily="18" charset="0"/>
              </a:rPr>
              <a:t>acc: 0.9737 - val_loss: 0.0452 - val_acc: 0.9845 Epoch 3/12</a:t>
            </a:r>
          </a:p>
          <a:p>
            <a:pPr algn="just">
              <a:lnSpc>
                <a:spcPct val="170000"/>
              </a:lnSpc>
              <a:spcBef>
                <a:spcPts val="0"/>
              </a:spcBef>
              <a:buNone/>
            </a:pPr>
            <a:r>
              <a:rPr lang="en-US" sz="2000" dirty="0">
                <a:latin typeface="Times New Roman" pitchFamily="18" charset="0"/>
                <a:cs typeface="Times New Roman" pitchFamily="18" charset="0"/>
              </a:rPr>
              <a:t>60000/60000 [==============================] - 83s</a:t>
            </a:r>
          </a:p>
          <a:p>
            <a:pPr algn="just">
              <a:lnSpc>
                <a:spcPct val="170000"/>
              </a:lnSpc>
              <a:spcBef>
                <a:spcPts val="0"/>
              </a:spcBef>
              <a:buNone/>
            </a:pPr>
            <a:r>
              <a:rPr lang="en-US" sz="2000" dirty="0">
                <a:latin typeface="Times New Roman" pitchFamily="18" charset="0"/>
                <a:cs typeface="Times New Roman" pitchFamily="18" charset="0"/>
              </a:rPr>
              <a:t>1ms/step - loss: 0.0666</a:t>
            </a:r>
          </a:p>
          <a:p>
            <a:pPr algn="just">
              <a:lnSpc>
                <a:spcPct val="170000"/>
              </a:lnSpc>
              <a:spcBef>
                <a:spcPts val="0"/>
              </a:spcBef>
              <a:buNone/>
            </a:pPr>
            <a:r>
              <a:rPr lang="en-US" sz="2000" dirty="0">
                <a:latin typeface="Times New Roman" pitchFamily="18" charset="0"/>
                <a:cs typeface="Times New Roman" pitchFamily="18" charset="0"/>
              </a:rPr>
              <a:t> - acc: 0.9804 - val_loss: 0.0362 –val_acc: 0.9879 Epoch 4/12 </a:t>
            </a:r>
          </a:p>
          <a:p>
            <a:pPr algn="just">
              <a:lnSpc>
                <a:spcPct val="170000"/>
              </a:lnSpc>
              <a:spcBef>
                <a:spcPts val="0"/>
              </a:spcBef>
              <a:buNone/>
            </a:pPr>
            <a:r>
              <a:rPr lang="en-US" sz="2000" dirty="0">
                <a:latin typeface="Times New Roman" pitchFamily="18" charset="0"/>
                <a:cs typeface="Times New Roman" pitchFamily="18" charset="0"/>
              </a:rPr>
              <a:t>60000/60000 [==============================] - 81s </a:t>
            </a:r>
          </a:p>
          <a:p>
            <a:pPr algn="just">
              <a:lnSpc>
                <a:spcPct val="170000"/>
              </a:lnSpc>
              <a:spcBef>
                <a:spcPts val="0"/>
              </a:spcBef>
              <a:buNone/>
            </a:pPr>
            <a:r>
              <a:rPr lang="en-US" sz="2000" dirty="0">
                <a:latin typeface="Times New Roman" pitchFamily="18" charset="0"/>
                <a:cs typeface="Times New Roman" pitchFamily="18" charset="0"/>
              </a:rPr>
              <a:t>1ms/step - loss: 0.0564 </a:t>
            </a:r>
          </a:p>
          <a:p>
            <a:pPr algn="just">
              <a:lnSpc>
                <a:spcPct val="170000"/>
              </a:lnSpc>
              <a:spcBef>
                <a:spcPts val="0"/>
              </a:spcBef>
              <a:buFontTx/>
              <a:buChar char="-"/>
            </a:pPr>
            <a:r>
              <a:rPr lang="en-US" sz="2000" dirty="0">
                <a:latin typeface="Times New Roman" pitchFamily="18" charset="0"/>
                <a:cs typeface="Times New Roman" pitchFamily="18" charset="0"/>
              </a:rPr>
              <a:t>acc: 0.9830 - val_loss: 0.0336 - val_acc: 0.9890 Epoch 5/12</a:t>
            </a:r>
          </a:p>
          <a:p>
            <a:pPr algn="just">
              <a:lnSpc>
                <a:spcPct val="170000"/>
              </a:lnSpc>
              <a:spcBef>
                <a:spcPts val="0"/>
              </a:spcBef>
              <a:buNone/>
            </a:pPr>
            <a:r>
              <a:rPr lang="en-US" sz="2000" dirty="0">
                <a:latin typeface="Times New Roman" pitchFamily="18" charset="0"/>
                <a:cs typeface="Times New Roman" pitchFamily="18" charset="0"/>
              </a:rPr>
              <a:t>60000/60000 [==============================] - 86s </a:t>
            </a:r>
          </a:p>
          <a:p>
            <a:pPr algn="just">
              <a:lnSpc>
                <a:spcPct val="170000"/>
              </a:lnSpc>
              <a:spcBef>
                <a:spcPts val="0"/>
              </a:spcBef>
              <a:buNone/>
            </a:pPr>
            <a:r>
              <a:rPr lang="en-US" sz="2000" dirty="0">
                <a:latin typeface="Times New Roman" pitchFamily="18" charset="0"/>
                <a:cs typeface="Times New Roman" pitchFamily="18" charset="0"/>
              </a:rPr>
              <a:t>1ms/step - loss: 0.0472 </a:t>
            </a:r>
          </a:p>
          <a:p>
            <a:pPr algn="just">
              <a:lnSpc>
                <a:spcPct val="170000"/>
              </a:lnSpc>
              <a:spcBef>
                <a:spcPts val="0"/>
              </a:spcBef>
              <a:buFontTx/>
              <a:buChar char="-"/>
            </a:pPr>
            <a:r>
              <a:rPr lang="en-US" sz="2000" dirty="0">
                <a:latin typeface="Times New Roman" pitchFamily="18" charset="0"/>
                <a:cs typeface="Times New Roman" pitchFamily="18" charset="0"/>
              </a:rPr>
              <a:t>acc: 0.9861 - val_loss: 0.0312 - val_acc: 0.9901 Epoch 6/12 </a:t>
            </a:r>
          </a:p>
          <a:p>
            <a:pPr algn="just">
              <a:lnSpc>
                <a:spcPct val="170000"/>
              </a:lnSpc>
              <a:spcBef>
                <a:spcPts val="0"/>
              </a:spcBef>
              <a:buNone/>
            </a:pPr>
            <a:r>
              <a:rPr lang="en-US" sz="2000" dirty="0">
                <a:latin typeface="Times New Roman" pitchFamily="18" charset="0"/>
                <a:cs typeface="Times New Roman" pitchFamily="18" charset="0"/>
              </a:rPr>
              <a:t>60000/60000 [==============================] - 83s</a:t>
            </a:r>
          </a:p>
          <a:p>
            <a:pPr algn="just">
              <a:lnSpc>
                <a:spcPct val="170000"/>
              </a:lnSpc>
              <a:spcBef>
                <a:spcPts val="0"/>
              </a:spcBef>
              <a:buNone/>
            </a:pPr>
            <a:r>
              <a:rPr lang="en-US" sz="2000" dirty="0">
                <a:latin typeface="Times New Roman" pitchFamily="18" charset="0"/>
                <a:cs typeface="Times New Roman" pitchFamily="18" charset="0"/>
              </a:rPr>
              <a:t> 1ms/step - loss: 0.0414</a:t>
            </a:r>
          </a:p>
          <a:p>
            <a:pPr algn="just">
              <a:lnSpc>
                <a:spcPct val="170000"/>
              </a:lnSpc>
              <a:spcBef>
                <a:spcPts val="0"/>
              </a:spcBef>
              <a:buNone/>
            </a:pPr>
            <a:r>
              <a:rPr lang="en-US" sz="2000" dirty="0">
                <a:latin typeface="Times New Roman" pitchFamily="18" charset="0"/>
                <a:cs typeface="Times New Roman" pitchFamily="18" charset="0"/>
              </a:rPr>
              <a:t> - acc: 0.9877 - val_loss: 0.0306 - val_acc: 0.9902 Epoch 7/12 </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981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OUTPUT:</a:t>
            </a:r>
            <a:endParaRPr lang="en-IN" sz="4000" dirty="0"/>
          </a:p>
        </p:txBody>
      </p:sp>
      <p:sp>
        <p:nvSpPr>
          <p:cNvPr id="3" name="Content Placeholder 2"/>
          <p:cNvSpPr>
            <a:spLocks noGrp="1"/>
          </p:cNvSpPr>
          <p:nvPr>
            <p:ph idx="1"/>
          </p:nvPr>
        </p:nvSpPr>
        <p:spPr>
          <a:xfrm>
            <a:off x="1435608" y="971550"/>
            <a:ext cx="7498080" cy="3714750"/>
          </a:xfrm>
        </p:spPr>
        <p:txBody>
          <a:bodyPr>
            <a:normAutofit fontScale="55000" lnSpcReduction="20000"/>
          </a:bodyPr>
          <a:lstStyle/>
          <a:p>
            <a:pPr algn="just">
              <a:lnSpc>
                <a:spcPct val="170000"/>
              </a:lnSpc>
              <a:spcBef>
                <a:spcPts val="0"/>
              </a:spcBef>
              <a:buNone/>
            </a:pPr>
            <a:r>
              <a:rPr lang="en-US" sz="2000" dirty="0">
                <a:latin typeface="Times New Roman" pitchFamily="18" charset="0"/>
                <a:cs typeface="Times New Roman" pitchFamily="18" charset="0"/>
              </a:rPr>
              <a:t>60000/60000 [==============================] - 89s 1ms/step - loss: 0.0375 </a:t>
            </a:r>
          </a:p>
          <a:p>
            <a:pPr algn="just">
              <a:lnSpc>
                <a:spcPct val="170000"/>
              </a:lnSpc>
              <a:spcBef>
                <a:spcPts val="0"/>
              </a:spcBef>
              <a:buNone/>
            </a:pPr>
            <a:r>
              <a:rPr lang="en-US" sz="2000" dirty="0">
                <a:latin typeface="Times New Roman" pitchFamily="18" charset="0"/>
                <a:cs typeface="Times New Roman" pitchFamily="18" charset="0"/>
              </a:rPr>
              <a:t>-acc: 0.9883 - val_loss: 0.0281 - val_acc: 0.9906 Epoch 8/12</a:t>
            </a:r>
          </a:p>
          <a:p>
            <a:pPr algn="just">
              <a:lnSpc>
                <a:spcPct val="170000"/>
              </a:lnSpc>
              <a:spcBef>
                <a:spcPts val="0"/>
              </a:spcBef>
              <a:buNone/>
            </a:pPr>
            <a:r>
              <a:rPr lang="en-US" sz="2000" dirty="0">
                <a:latin typeface="Times New Roman" pitchFamily="18" charset="0"/>
                <a:cs typeface="Times New Roman" pitchFamily="18" charset="0"/>
              </a:rPr>
              <a:t>60000/60000 [==============================] - 91s 2ms/step - loss: 0.0339 </a:t>
            </a:r>
          </a:p>
          <a:p>
            <a:pPr algn="just">
              <a:lnSpc>
                <a:spcPct val="170000"/>
              </a:lnSpc>
              <a:spcBef>
                <a:spcPts val="0"/>
              </a:spcBef>
              <a:buNone/>
            </a:pPr>
            <a:r>
              <a:rPr lang="en-US" sz="2000" dirty="0">
                <a:latin typeface="Times New Roman" pitchFamily="18" charset="0"/>
                <a:cs typeface="Times New Roman" pitchFamily="18" charset="0"/>
              </a:rPr>
              <a:t>-acc: 0.9893 - val_loss: 0.0280 - val_acc: 0.9912 Epoch 9/12</a:t>
            </a:r>
          </a:p>
          <a:p>
            <a:pPr algn="just">
              <a:lnSpc>
                <a:spcPct val="170000"/>
              </a:lnSpc>
              <a:spcBef>
                <a:spcPts val="0"/>
              </a:spcBef>
              <a:buNone/>
            </a:pPr>
            <a:endParaRPr lang="en-US" sz="2000" dirty="0">
              <a:latin typeface="Times New Roman" pitchFamily="18" charset="0"/>
              <a:cs typeface="Times New Roman" pitchFamily="18" charset="0"/>
            </a:endParaRPr>
          </a:p>
          <a:p>
            <a:pPr algn="just">
              <a:lnSpc>
                <a:spcPct val="170000"/>
              </a:lnSpc>
              <a:spcBef>
                <a:spcPts val="0"/>
              </a:spcBef>
              <a:buNone/>
            </a:pPr>
            <a:r>
              <a:rPr lang="en-US" sz="2000" dirty="0">
                <a:latin typeface="Times New Roman" pitchFamily="18" charset="0"/>
                <a:cs typeface="Times New Roman" pitchFamily="18" charset="0"/>
              </a:rPr>
              <a:t>60000/60000 [==============================] - 89s 1ms/step - loss: 0.0325</a:t>
            </a:r>
          </a:p>
          <a:p>
            <a:pPr algn="just">
              <a:lnSpc>
                <a:spcPct val="170000"/>
              </a:lnSpc>
              <a:spcBef>
                <a:spcPts val="0"/>
              </a:spcBef>
              <a:buNone/>
            </a:pPr>
            <a:r>
              <a:rPr lang="en-US" sz="2000" dirty="0">
                <a:latin typeface="Times New Roman" pitchFamily="18" charset="0"/>
                <a:cs typeface="Times New Roman" pitchFamily="18" charset="0"/>
              </a:rPr>
              <a:t> - acc: 0.9901 - val_loss: 0.0260 - val_acc: 0.9909 Epoch 10/12</a:t>
            </a:r>
          </a:p>
          <a:p>
            <a:pPr algn="just">
              <a:lnSpc>
                <a:spcPct val="170000"/>
              </a:lnSpc>
              <a:spcBef>
                <a:spcPts val="0"/>
              </a:spcBef>
              <a:buNone/>
            </a:pPr>
            <a:r>
              <a:rPr lang="en-US" sz="2000" dirty="0">
                <a:latin typeface="Times New Roman" pitchFamily="18" charset="0"/>
                <a:cs typeface="Times New Roman" pitchFamily="18" charset="0"/>
              </a:rPr>
              <a:t>60000/60000 [==============================] - 89s 1ms/step - loss: 0.0284 </a:t>
            </a:r>
          </a:p>
          <a:p>
            <a:pPr algn="just">
              <a:lnSpc>
                <a:spcPct val="170000"/>
              </a:lnSpc>
              <a:spcBef>
                <a:spcPts val="0"/>
              </a:spcBef>
              <a:buNone/>
            </a:pPr>
            <a:r>
              <a:rPr lang="en-US" sz="2000" dirty="0">
                <a:latin typeface="Times New Roman" pitchFamily="18" charset="0"/>
                <a:cs typeface="Times New Roman" pitchFamily="18" charset="0"/>
              </a:rPr>
              <a:t>- acc: 0.9910 - val_loss: 0.0250 - val_acc: 0.9919 Epoch 11/12</a:t>
            </a:r>
          </a:p>
          <a:p>
            <a:pPr algn="just">
              <a:lnSpc>
                <a:spcPct val="170000"/>
              </a:lnSpc>
              <a:spcBef>
                <a:spcPts val="0"/>
              </a:spcBef>
              <a:buNone/>
            </a:pPr>
            <a:r>
              <a:rPr lang="en-US" sz="2000" dirty="0">
                <a:latin typeface="Times New Roman" pitchFamily="18" charset="0"/>
                <a:cs typeface="Times New Roman" pitchFamily="18" charset="0"/>
              </a:rPr>
              <a:t>60000/60000 [==============================] - 86s 1ms/step - loss: 0.0287</a:t>
            </a:r>
          </a:p>
          <a:p>
            <a:pPr algn="just">
              <a:lnSpc>
                <a:spcPct val="170000"/>
              </a:lnSpc>
              <a:spcBef>
                <a:spcPts val="0"/>
              </a:spcBef>
              <a:buNone/>
            </a:pPr>
            <a:r>
              <a:rPr lang="en-US" sz="2000" dirty="0">
                <a:latin typeface="Times New Roman" pitchFamily="18" charset="0"/>
                <a:cs typeface="Times New Roman" pitchFamily="18" charset="0"/>
              </a:rPr>
              <a:t> - acc: 0.9907 - val_loss: 0.0264 - val_acc: 0.9916 Epoch 12/12</a:t>
            </a:r>
          </a:p>
          <a:p>
            <a:pPr algn="just">
              <a:lnSpc>
                <a:spcPct val="170000"/>
              </a:lnSpc>
              <a:spcBef>
                <a:spcPts val="0"/>
              </a:spcBef>
              <a:buNone/>
            </a:pPr>
            <a:r>
              <a:rPr lang="en-US" sz="2000" dirty="0">
                <a:latin typeface="Times New Roman" pitchFamily="18" charset="0"/>
                <a:cs typeface="Times New Roman" pitchFamily="18" charset="0"/>
              </a:rPr>
              <a:t>60000/60000 [==============================] - 86s 1ms/step - loss: 0.0265 </a:t>
            </a:r>
          </a:p>
          <a:p>
            <a:pPr algn="just">
              <a:lnSpc>
                <a:spcPct val="170000"/>
              </a:lnSpc>
              <a:spcBef>
                <a:spcPts val="0"/>
              </a:spcBef>
              <a:buNone/>
            </a:pPr>
            <a:r>
              <a:rPr lang="en-US" sz="2000" dirty="0">
                <a:latin typeface="Times New Roman" pitchFamily="18" charset="0"/>
                <a:cs typeface="Times New Roman" pitchFamily="18" charset="0"/>
              </a:rPr>
              <a:t>- acc: 0.9920 - val_loss: 0.0249 - val_acc: 0.9922</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2096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Step 7 – evaluate the model:</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Evaluate the model using test data.</a:t>
            </a:r>
          </a:p>
          <a:p>
            <a:pPr algn="just">
              <a:lnSpc>
                <a:spcPct val="150000"/>
              </a:lnSpc>
              <a:spcBef>
                <a:spcPts val="0"/>
              </a:spcBef>
            </a:pPr>
            <a:r>
              <a:rPr lang="en-US" sz="2000" dirty="0">
                <a:latin typeface="Times New Roman" pitchFamily="18" charset="0"/>
                <a:cs typeface="Times New Roman" pitchFamily="18" charset="0"/>
              </a:rPr>
              <a:t>score = model.evaluate(x_test, y_test, verbose = 0) </a:t>
            </a:r>
          </a:p>
          <a:p>
            <a:pPr algn="just">
              <a:lnSpc>
                <a:spcPct val="150000"/>
              </a:lnSpc>
              <a:spcBef>
                <a:spcPts val="0"/>
              </a:spcBef>
            </a:pPr>
            <a:r>
              <a:rPr lang="en-US" sz="2000" dirty="0">
                <a:latin typeface="Times New Roman" pitchFamily="18" charset="0"/>
                <a:cs typeface="Times New Roman" pitchFamily="18" charset="0"/>
              </a:rPr>
              <a:t>print('Test loss:', score[0]) </a:t>
            </a:r>
          </a:p>
          <a:p>
            <a:pPr algn="just">
              <a:lnSpc>
                <a:spcPct val="150000"/>
              </a:lnSpc>
              <a:spcBef>
                <a:spcPts val="0"/>
              </a:spcBef>
            </a:pPr>
            <a:r>
              <a:rPr lang="en-US" sz="2000" dirty="0">
                <a:latin typeface="Times New Roman" pitchFamily="18" charset="0"/>
                <a:cs typeface="Times New Roman" pitchFamily="18" charset="0"/>
              </a:rPr>
              <a:t>print('Test accuracy:', score[1])</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58971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Output:</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Test loss: 0.024936060590433316 </a:t>
            </a:r>
          </a:p>
          <a:p>
            <a:pPr algn="just">
              <a:lnSpc>
                <a:spcPct val="150000"/>
              </a:lnSpc>
              <a:spcBef>
                <a:spcPts val="0"/>
              </a:spcBef>
            </a:pPr>
            <a:r>
              <a:rPr lang="en-US" sz="2000" dirty="0">
                <a:latin typeface="Times New Roman" pitchFamily="18" charset="0"/>
                <a:cs typeface="Times New Roman" pitchFamily="18" charset="0"/>
              </a:rPr>
              <a:t>Test accuracy: 0.9922.</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The test accuracy is 99.22% . </a:t>
            </a:r>
          </a:p>
          <a:p>
            <a:pPr algn="just">
              <a:lnSpc>
                <a:spcPct val="150000"/>
              </a:lnSpc>
              <a:spcBef>
                <a:spcPts val="0"/>
              </a:spcBef>
            </a:pPr>
            <a:r>
              <a:rPr lang="en-US" sz="2000" dirty="0">
                <a:latin typeface="Times New Roman" pitchFamily="18" charset="0"/>
                <a:cs typeface="Times New Roman" pitchFamily="18" charset="0"/>
              </a:rPr>
              <a:t>Using this model , the handwritten digits can be identified.</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551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Step 8 – predict:</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Predict the digits from images:</a:t>
            </a:r>
          </a:p>
          <a:p>
            <a:pPr algn="just">
              <a:lnSpc>
                <a:spcPct val="150000"/>
              </a:lnSpc>
              <a:spcBef>
                <a:spcPts val="0"/>
              </a:spcBef>
            </a:pPr>
            <a:r>
              <a:rPr lang="en-US" sz="2000" dirty="0">
                <a:latin typeface="Times New Roman" pitchFamily="18" charset="0"/>
                <a:cs typeface="Times New Roman" pitchFamily="18" charset="0"/>
              </a:rPr>
              <a:t>pred = model.predict(x_test) </a:t>
            </a:r>
          </a:p>
          <a:p>
            <a:pPr algn="just">
              <a:lnSpc>
                <a:spcPct val="150000"/>
              </a:lnSpc>
              <a:spcBef>
                <a:spcPts val="0"/>
              </a:spcBef>
            </a:pPr>
            <a:r>
              <a:rPr lang="en-US" sz="2000" dirty="0">
                <a:latin typeface="Times New Roman" pitchFamily="18" charset="0"/>
                <a:cs typeface="Times New Roman" pitchFamily="18" charset="0"/>
              </a:rPr>
              <a:t>pred = np.argmax(pred, axis = 1)[:5] </a:t>
            </a:r>
          </a:p>
          <a:p>
            <a:pPr algn="just">
              <a:lnSpc>
                <a:spcPct val="150000"/>
              </a:lnSpc>
              <a:spcBef>
                <a:spcPts val="0"/>
              </a:spcBef>
            </a:pPr>
            <a:r>
              <a:rPr lang="en-US" sz="2000" dirty="0">
                <a:latin typeface="Times New Roman" pitchFamily="18" charset="0"/>
                <a:cs typeface="Times New Roman" pitchFamily="18" charset="0"/>
              </a:rPr>
              <a:t>label = np.argmax(y_test,axis = 1)[:5]</a:t>
            </a:r>
          </a:p>
          <a:p>
            <a:pPr algn="just">
              <a:lnSpc>
                <a:spcPct val="150000"/>
              </a:lnSpc>
              <a:spcBef>
                <a:spcPts val="0"/>
              </a:spcBef>
            </a:pPr>
            <a:r>
              <a:rPr lang="en-US" sz="2000" dirty="0">
                <a:latin typeface="Times New Roman" pitchFamily="18" charset="0"/>
                <a:cs typeface="Times New Roman" pitchFamily="18" charset="0"/>
              </a:rPr>
              <a:t> print(pred) </a:t>
            </a:r>
          </a:p>
          <a:p>
            <a:pPr algn="just">
              <a:lnSpc>
                <a:spcPct val="150000"/>
              </a:lnSpc>
              <a:spcBef>
                <a:spcPts val="0"/>
              </a:spcBef>
            </a:pPr>
            <a:r>
              <a:rPr lang="en-US" sz="2000" dirty="0">
                <a:latin typeface="Times New Roman" pitchFamily="18" charset="0"/>
                <a:cs typeface="Times New Roman" pitchFamily="18" charset="0"/>
              </a:rPr>
              <a:t>print(label)</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008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Output:</a:t>
            </a:r>
            <a:endParaRPr lang="en-IN" sz="40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[7 2 1 0 4]</a:t>
            </a:r>
          </a:p>
          <a:p>
            <a:pPr algn="just">
              <a:lnSpc>
                <a:spcPct val="150000"/>
              </a:lnSpc>
              <a:spcBef>
                <a:spcPts val="0"/>
              </a:spcBef>
            </a:pPr>
            <a:r>
              <a:rPr lang="en-US" sz="2000" dirty="0">
                <a:latin typeface="Times New Roman" pitchFamily="18" charset="0"/>
                <a:cs typeface="Times New Roman" pitchFamily="18" charset="0"/>
              </a:rPr>
              <a:t> [7 2 1 0 4].</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The output of both the array is identical .</a:t>
            </a:r>
          </a:p>
          <a:p>
            <a:pPr algn="just">
              <a:lnSpc>
                <a:spcPct val="150000"/>
              </a:lnSpc>
              <a:spcBef>
                <a:spcPts val="0"/>
              </a:spcBef>
            </a:pPr>
            <a:r>
              <a:rPr lang="en-US" sz="2000" dirty="0">
                <a:latin typeface="Times New Roman" pitchFamily="18" charset="0"/>
                <a:cs typeface="Times New Roman" pitchFamily="18" charset="0"/>
              </a:rPr>
              <a:t>It indicates that our model correctly predicts the first five images.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04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4993" y="1176328"/>
            <a:ext cx="8195047" cy="1533428"/>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1111297248"/>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899</TotalTime>
  <Words>3875</Words>
  <Application>Microsoft Office PowerPoint</Application>
  <PresentationFormat>On-screen Show (16:9)</PresentationFormat>
  <Paragraphs>502</Paragraphs>
  <Slides>89</Slides>
  <Notes>3</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Solstice</vt:lpstr>
      <vt:lpstr>PowerPoint Presentation</vt:lpstr>
      <vt:lpstr>30 Days  Data Scinece &amp; Analytics Master Class</vt:lpstr>
      <vt:lpstr>30 Days  Data Scinece &amp; Analytics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Data Science &amp; Analytics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PowerPoint Presentation</vt:lpstr>
      <vt:lpstr>Artificial Neural Networks:</vt:lpstr>
      <vt:lpstr>Artificial Neural Networks:</vt:lpstr>
      <vt:lpstr>Artificial Neural Networks:</vt:lpstr>
      <vt:lpstr>Artificial Neural Networks:</vt:lpstr>
      <vt:lpstr>Different Types Of ANN:</vt:lpstr>
      <vt:lpstr>Convolutional Neural Network(CNN)</vt:lpstr>
      <vt:lpstr>Layers Of Convolutional Neural Network:</vt:lpstr>
      <vt:lpstr>CNN Representation:</vt:lpstr>
      <vt:lpstr>Recurrent Neural Network(RNN)</vt:lpstr>
      <vt:lpstr>Recurrent Neural Networks(RNN)</vt:lpstr>
      <vt:lpstr>ANN – Working Process</vt:lpstr>
      <vt:lpstr>ANN – Working Process</vt:lpstr>
      <vt:lpstr>ANN – Working Process:</vt:lpstr>
      <vt:lpstr>ANN – Working Process:</vt:lpstr>
      <vt:lpstr>CONVOLUTIONAL NEURAL NETWORK(CNN)</vt:lpstr>
      <vt:lpstr>CNN:</vt:lpstr>
      <vt:lpstr>CNN – Architecture:</vt:lpstr>
      <vt:lpstr>Layers To Construct CNN:</vt:lpstr>
      <vt:lpstr>Layers To Construct CNN:</vt:lpstr>
      <vt:lpstr>CNN:</vt:lpstr>
      <vt:lpstr>CNN - Image</vt:lpstr>
      <vt:lpstr>CNN – Image Represntation</vt:lpstr>
      <vt:lpstr>CNN – Image Represntation</vt:lpstr>
      <vt:lpstr>CNN – Image Representation</vt:lpstr>
      <vt:lpstr>CNN – Image Representation</vt:lpstr>
      <vt:lpstr>CNN – Image Representation</vt:lpstr>
      <vt:lpstr>Image Recognition - CNN</vt:lpstr>
      <vt:lpstr>Image Recognition - CNN</vt:lpstr>
      <vt:lpstr>Image Recognition - CNN</vt:lpstr>
      <vt:lpstr>Image Recognition - Example</vt:lpstr>
      <vt:lpstr>CNN - Layers</vt:lpstr>
      <vt:lpstr>CNN - Layers</vt:lpstr>
      <vt:lpstr>CNN - Layers</vt:lpstr>
      <vt:lpstr>CNN - Layers</vt:lpstr>
      <vt:lpstr>CNN - Layers</vt:lpstr>
      <vt:lpstr>CNN - Layers</vt:lpstr>
      <vt:lpstr>CNN - Layers</vt:lpstr>
      <vt:lpstr>CNN - Layers</vt:lpstr>
      <vt:lpstr>CNN - Layers</vt:lpstr>
      <vt:lpstr>CNN - Layers</vt:lpstr>
      <vt:lpstr>CNN - Layers</vt:lpstr>
      <vt:lpstr>CNN - Layers</vt:lpstr>
      <vt:lpstr>CNN - Layers</vt:lpstr>
      <vt:lpstr>CNN - Layers</vt:lpstr>
      <vt:lpstr>PREDICTION USING CNN:</vt:lpstr>
      <vt:lpstr>MODEL REPRESENTATION USING CNN:</vt:lpstr>
      <vt:lpstr>FEATURES OF THE MODEL:</vt:lpstr>
      <vt:lpstr>FEATURES OF THE MODEL:</vt:lpstr>
      <vt:lpstr>FEATURES OF THE MODEL:</vt:lpstr>
      <vt:lpstr>STEP 1 – IMPORT THE REQUIRED MODULES</vt:lpstr>
      <vt:lpstr>STEP 1 – IMPORT THE REQUIRED MODULES</vt:lpstr>
      <vt:lpstr>Step 2: Load the data</vt:lpstr>
      <vt:lpstr>Step 2: Load the data</vt:lpstr>
      <vt:lpstr>Step 3: Process the Data. </vt:lpstr>
      <vt:lpstr>Step 3: Process the Data. </vt:lpstr>
      <vt:lpstr>STEP 4 : CREATE THE MODEL:</vt:lpstr>
      <vt:lpstr>STEP 4 : CREATE THE MODEL:</vt:lpstr>
      <vt:lpstr>STEP 5 – COMPILE THE MODEL</vt:lpstr>
      <vt:lpstr>STEP 6 – TRAIN THE MODEL:</vt:lpstr>
      <vt:lpstr>OUTPUT:</vt:lpstr>
      <vt:lpstr>OUTPUT:</vt:lpstr>
      <vt:lpstr>Step 7 – evaluate the model:</vt:lpstr>
      <vt:lpstr>Output:</vt:lpstr>
      <vt:lpstr>Step 8 – predict:</vt:lpstr>
      <vt:lpstr>Output: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45</cp:revision>
  <dcterms:created xsi:type="dcterms:W3CDTF">2006-08-16T00:00:00Z</dcterms:created>
  <dcterms:modified xsi:type="dcterms:W3CDTF">2022-02-17T12:19:01Z</dcterms:modified>
</cp:coreProperties>
</file>